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7" r:id="rId2"/>
    <p:sldId id="268" r:id="rId3"/>
    <p:sldId id="269" r:id="rId4"/>
    <p:sldId id="270" r:id="rId5"/>
    <p:sldId id="271" r:id="rId6"/>
    <p:sldId id="273" r:id="rId7"/>
    <p:sldId id="274" r:id="rId8"/>
    <p:sldId id="272" r:id="rId9"/>
    <p:sldId id="275" r:id="rId10"/>
    <p:sldId id="276" r:id="rId11"/>
    <p:sldId id="256" r:id="rId12"/>
    <p:sldId id="257" r:id="rId13"/>
    <p:sldId id="265" r:id="rId14"/>
    <p:sldId id="259" r:id="rId15"/>
    <p:sldId id="258" r:id="rId16"/>
    <p:sldId id="260" r:id="rId17"/>
    <p:sldId id="261" r:id="rId18"/>
    <p:sldId id="262" r:id="rId19"/>
    <p:sldId id="263" r:id="rId20"/>
    <p:sldId id="264" r:id="rId21"/>
    <p:sldId id="26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6" d="100"/>
          <a:sy n="36" d="100"/>
        </p:scale>
        <p:origin x="-27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02E183D-81F6-0D41-8AFD-DB0DC3D90994}" type="datetimeFigureOut">
              <a:rPr lang="en-US" smtClean="0"/>
              <a:pPr/>
              <a:t>9/9/14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62F45E7-DC53-D54B-9DAD-F137D5C95C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2E183D-81F6-0D41-8AFD-DB0DC3D90994}" type="datetimeFigureOut">
              <a:rPr lang="en-US" smtClean="0"/>
              <a:pPr/>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F45E7-DC53-D54B-9DAD-F137D5C95C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02E183D-81F6-0D41-8AFD-DB0DC3D90994}" type="datetimeFigureOut">
              <a:rPr lang="en-US" smtClean="0"/>
              <a:pPr/>
              <a:t>9/9/14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62F45E7-DC53-D54B-9DAD-F137D5C95C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2E183D-81F6-0D41-8AFD-DB0DC3D90994}" type="datetimeFigureOut">
              <a:rPr lang="en-US" smtClean="0"/>
              <a:pPr/>
              <a:t>9/9/14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62F45E7-DC53-D54B-9DAD-F137D5C95C1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02E183D-81F6-0D41-8AFD-DB0DC3D90994}" type="datetimeFigureOut">
              <a:rPr lang="en-US" smtClean="0"/>
              <a:pPr/>
              <a:t>9/9/14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62F45E7-DC53-D54B-9DAD-F137D5C95C1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02E183D-81F6-0D41-8AFD-DB0DC3D90994}" type="datetimeFigureOut">
              <a:rPr lang="en-US" smtClean="0"/>
              <a:pPr/>
              <a:t>9/9/14</a:t>
            </a:fld>
            <a:endParaRPr lang="en-US"/>
          </a:p>
        </p:txBody>
      </p:sp>
      <p:sp>
        <p:nvSpPr>
          <p:cNvPr id="10" name="Slide Number Placeholder 9"/>
          <p:cNvSpPr>
            <a:spLocks noGrp="1"/>
          </p:cNvSpPr>
          <p:nvPr>
            <p:ph type="sldNum" sz="quarter" idx="16"/>
          </p:nvPr>
        </p:nvSpPr>
        <p:spPr/>
        <p:txBody>
          <a:bodyPr rtlCol="0"/>
          <a:lstStyle/>
          <a:p>
            <a:fld id="{D62F45E7-DC53-D54B-9DAD-F137D5C95C1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02E183D-81F6-0D41-8AFD-DB0DC3D90994}" type="datetimeFigureOut">
              <a:rPr lang="en-US" smtClean="0"/>
              <a:pPr/>
              <a:t>9/9/14</a:t>
            </a:fld>
            <a:endParaRPr lang="en-US"/>
          </a:p>
        </p:txBody>
      </p:sp>
      <p:sp>
        <p:nvSpPr>
          <p:cNvPr id="12" name="Slide Number Placeholder 11"/>
          <p:cNvSpPr>
            <a:spLocks noGrp="1"/>
          </p:cNvSpPr>
          <p:nvPr>
            <p:ph type="sldNum" sz="quarter" idx="16"/>
          </p:nvPr>
        </p:nvSpPr>
        <p:spPr/>
        <p:txBody>
          <a:bodyPr rtlCol="0"/>
          <a:lstStyle/>
          <a:p>
            <a:fld id="{D62F45E7-DC53-D54B-9DAD-F137D5C95C1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2E183D-81F6-0D41-8AFD-DB0DC3D90994}" type="datetimeFigureOut">
              <a:rPr lang="en-US" smtClean="0"/>
              <a:pPr/>
              <a:t>9/9/14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62F45E7-DC53-D54B-9DAD-F137D5C95C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E183D-81F6-0D41-8AFD-DB0DC3D90994}" type="datetimeFigureOut">
              <a:rPr lang="en-US" smtClean="0"/>
              <a:pPr/>
              <a:t>9/9/14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62F45E7-DC53-D54B-9DAD-F137D5C95C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02E183D-81F6-0D41-8AFD-DB0DC3D90994}" type="datetimeFigureOut">
              <a:rPr lang="en-US" smtClean="0"/>
              <a:pPr/>
              <a:t>9/9/14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62F45E7-DC53-D54B-9DAD-F137D5C95C1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02E183D-81F6-0D41-8AFD-DB0DC3D90994}" type="datetimeFigureOut">
              <a:rPr lang="en-US" smtClean="0"/>
              <a:pPr/>
              <a:t>9/9/14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62F45E7-DC53-D54B-9DAD-F137D5C95C1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02E183D-81F6-0D41-8AFD-DB0DC3D90994}" type="datetimeFigureOut">
              <a:rPr lang="en-US" smtClean="0"/>
              <a:pPr/>
              <a:t>9/9/14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62F45E7-DC53-D54B-9DAD-F137D5C95C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presentation/d/1uuDqGplP6iQ0vesBXBAvkBLsvlVd9MflMkxwlwDfyco/edit?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Writing/designing Effective resumes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39406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Examples </a:t>
            </a:r>
            <a:endParaRPr lang="en-US" dirty="0"/>
          </a:p>
        </p:txBody>
      </p:sp>
      <p:sp>
        <p:nvSpPr>
          <p:cNvPr id="3" name="Content Placeholder 2"/>
          <p:cNvSpPr>
            <a:spLocks noGrp="1"/>
          </p:cNvSpPr>
          <p:nvPr>
            <p:ph sz="quarter" idx="1"/>
          </p:nvPr>
        </p:nvSpPr>
        <p:spPr/>
        <p:txBody>
          <a:bodyPr/>
          <a:lstStyle/>
          <a:p>
            <a:r>
              <a:rPr lang="en-US" dirty="0" smtClean="0">
                <a:hlinkClick r:id="rId2"/>
              </a:rPr>
              <a:t>Design examples</a:t>
            </a:r>
            <a:r>
              <a:rPr lang="en-US" dirty="0" smtClean="0"/>
              <a:t> </a:t>
            </a:r>
          </a:p>
        </p:txBody>
      </p:sp>
    </p:spTree>
    <p:extLst>
      <p:ext uri="{BB962C8B-B14F-4D97-AF65-F5344CB8AC3E}">
        <p14:creationId xmlns:p14="http://schemas.microsoft.com/office/powerpoint/2010/main" val="3706836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Effective</a:t>
            </a:r>
            <a:br>
              <a:rPr lang="en-US" dirty="0" smtClean="0"/>
            </a:br>
            <a:r>
              <a:rPr lang="en-US" dirty="0" smtClean="0"/>
              <a:t>Cover Letters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sz="quarter" idx="1"/>
          </p:nvPr>
        </p:nvSpPr>
        <p:spPr/>
        <p:txBody>
          <a:bodyPr>
            <a:normAutofit/>
          </a:bodyPr>
          <a:lstStyle/>
          <a:p>
            <a:r>
              <a:rPr lang="en-US" dirty="0" smtClean="0"/>
              <a:t>Demonstrate why you want the job and why the job should want you</a:t>
            </a:r>
          </a:p>
          <a:p>
            <a:r>
              <a:rPr lang="en-US" dirty="0" smtClean="0"/>
              <a:t>Expand on relevant points in your resume</a:t>
            </a:r>
          </a:p>
          <a:p>
            <a:r>
              <a:rPr lang="en-US" dirty="0" smtClean="0"/>
              <a:t>Be confident and concise</a:t>
            </a:r>
          </a:p>
          <a:p>
            <a:r>
              <a:rPr lang="en-US" dirty="0" smtClean="0"/>
              <a:t>Conversational and professional</a:t>
            </a:r>
          </a:p>
          <a:p>
            <a:r>
              <a:rPr lang="en-US" dirty="0" smtClean="0"/>
              <a:t>Express enthusiasm (without using exclamation points)</a:t>
            </a:r>
          </a:p>
          <a:p>
            <a:r>
              <a:rPr lang="en-US" dirty="0" smtClean="0"/>
              <a:t>Proofread, proofread, proofread</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sz="quarter" idx="1"/>
          </p:nvPr>
        </p:nvSpPr>
        <p:spPr/>
        <p:txBody>
          <a:bodyPr/>
          <a:lstStyle/>
          <a:p>
            <a:r>
              <a:rPr lang="en-US" dirty="0" smtClean="0"/>
              <a:t>Letterhead (name and contact information</a:t>
            </a:r>
          </a:p>
          <a:p>
            <a:r>
              <a:rPr lang="en-US" dirty="0" smtClean="0"/>
              <a:t>Fonts: use a standard professional font</a:t>
            </a:r>
          </a:p>
          <a:p>
            <a:pPr lvl="1"/>
            <a:r>
              <a:rPr lang="en-US" dirty="0" smtClean="0"/>
              <a:t>Use sans serif for headers (Arial, Helvetica, Verdana)</a:t>
            </a:r>
          </a:p>
          <a:p>
            <a:pPr lvl="1"/>
            <a:r>
              <a:rPr lang="en-US" dirty="0" smtClean="0"/>
              <a:t>Use serif for body text (Cambria, Times New Roman)</a:t>
            </a:r>
          </a:p>
          <a:p>
            <a:r>
              <a:rPr lang="en-US" dirty="0" smtClean="0"/>
              <a:t>1-inch margins on all sides</a:t>
            </a:r>
          </a:p>
          <a:p>
            <a:r>
              <a:rPr lang="en-US" dirty="0" smtClean="0"/>
              <a:t>Block format– do not indent paragraphs</a:t>
            </a:r>
          </a:p>
          <a:p>
            <a:r>
              <a:rPr lang="en-US" dirty="0" smtClean="0"/>
              <a:t>Single-spaced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Start…</a:t>
            </a:r>
            <a:endParaRPr lang="en-US" dirty="0"/>
          </a:p>
        </p:txBody>
      </p:sp>
      <p:sp>
        <p:nvSpPr>
          <p:cNvPr id="3" name="Content Placeholder 2"/>
          <p:cNvSpPr>
            <a:spLocks noGrp="1"/>
          </p:cNvSpPr>
          <p:nvPr>
            <p:ph sz="quarter" idx="1"/>
          </p:nvPr>
        </p:nvSpPr>
        <p:spPr/>
        <p:txBody>
          <a:bodyPr/>
          <a:lstStyle/>
          <a:p>
            <a:r>
              <a:rPr lang="en-US" dirty="0" smtClean="0"/>
              <a:t>Reflect: </a:t>
            </a:r>
          </a:p>
          <a:p>
            <a:pPr lvl="1"/>
            <a:r>
              <a:rPr lang="en-US" dirty="0" smtClean="0"/>
              <a:t>Why do you want this job?</a:t>
            </a:r>
          </a:p>
          <a:p>
            <a:pPr lvl="1"/>
            <a:r>
              <a:rPr lang="en-US" dirty="0" smtClean="0"/>
              <a:t>What can you bring to this job?</a:t>
            </a:r>
          </a:p>
          <a:p>
            <a:pPr lvl="1"/>
            <a:r>
              <a:rPr lang="en-US" dirty="0" smtClean="0"/>
              <a:t>How do your qualifications meet the job call?</a:t>
            </a:r>
          </a:p>
          <a:p>
            <a:r>
              <a:rPr lang="en-US" dirty="0" smtClean="0"/>
              <a:t>Research:</a:t>
            </a:r>
          </a:p>
          <a:p>
            <a:pPr lvl="1"/>
            <a:r>
              <a:rPr lang="en-US" dirty="0" smtClean="0"/>
              <a:t>Familiarize yourself with the company &amp;what they do</a:t>
            </a:r>
          </a:p>
          <a:p>
            <a:pPr lvl="1"/>
            <a:r>
              <a:rPr lang="en-US" dirty="0" smtClean="0"/>
              <a:t>Familiarize yourself with the job within the company</a:t>
            </a:r>
          </a:p>
          <a:p>
            <a:pPr lvl="1"/>
            <a:r>
              <a:rPr lang="en-US" dirty="0" smtClean="0"/>
              <a:t>Familiarize yourself with the people who work there</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Paragraph</a:t>
            </a:r>
            <a:endParaRPr lang="en-US" dirty="0"/>
          </a:p>
        </p:txBody>
      </p:sp>
      <p:sp>
        <p:nvSpPr>
          <p:cNvPr id="3" name="Content Placeholder 2"/>
          <p:cNvSpPr>
            <a:spLocks noGrp="1"/>
          </p:cNvSpPr>
          <p:nvPr>
            <p:ph sz="quarter" idx="1"/>
          </p:nvPr>
        </p:nvSpPr>
        <p:spPr/>
        <p:txBody>
          <a:bodyPr/>
          <a:lstStyle/>
          <a:p>
            <a:r>
              <a:rPr lang="en-US" dirty="0" smtClean="0"/>
              <a:t>“How will this person help us, and why should we hire this person?</a:t>
            </a:r>
          </a:p>
          <a:p>
            <a:r>
              <a:rPr lang="en-US" dirty="0" smtClean="0"/>
              <a:t>Name of company, job title, where you found it</a:t>
            </a:r>
          </a:p>
          <a:p>
            <a:r>
              <a:rPr lang="en-US" dirty="0" smtClean="0"/>
              <a:t>Preview your relevant qualifications</a:t>
            </a:r>
          </a:p>
          <a:p>
            <a:r>
              <a:rPr lang="en-US" dirty="0" smtClean="0"/>
              <a:t>Focus on what you bring to the table</a:t>
            </a:r>
          </a:p>
          <a:p>
            <a:r>
              <a:rPr lang="en-US" dirty="0" smtClean="0"/>
              <a:t>Don’t lead with what you’ll gain</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896" y="3342105"/>
            <a:ext cx="8074526" cy="2246769"/>
          </a:xfrm>
          <a:prstGeom prst="rect">
            <a:avLst/>
          </a:prstGeom>
          <a:noFill/>
        </p:spPr>
        <p:txBody>
          <a:bodyPr wrap="square" rtlCol="0">
            <a:spAutoFit/>
          </a:bodyPr>
          <a:lstStyle/>
          <a:p>
            <a:r>
              <a:rPr lang="en-US" sz="2000" dirty="0" smtClean="0"/>
              <a:t>I am writing to express my interest in J. M. </a:t>
            </a:r>
            <a:r>
              <a:rPr lang="en-US" sz="2000" dirty="0" err="1" smtClean="0"/>
              <a:t>Smucker’s</a:t>
            </a:r>
            <a:r>
              <a:rPr lang="en-US" sz="2000" dirty="0" smtClean="0"/>
              <a:t> Accounting Internship. I learned about this position at Miami University’s career fair earlier this month, where I was impressed by the recruitment team’s obvious pride and enthusiasm. Madeleine Simmons looked at my enclosed resume and encouraged me to apply for this plant-based internship. I have taken 12 hours of accounting classes and possess the integrity and attention to detail the position requires. </a:t>
            </a:r>
            <a:endParaRPr lang="en-US" sz="2000" dirty="0"/>
          </a:p>
        </p:txBody>
      </p:sp>
      <p:sp>
        <p:nvSpPr>
          <p:cNvPr id="3" name="TextBox 2"/>
          <p:cNvSpPr txBox="1"/>
          <p:nvPr/>
        </p:nvSpPr>
        <p:spPr>
          <a:xfrm>
            <a:off x="467895" y="1029368"/>
            <a:ext cx="8074526" cy="1631216"/>
          </a:xfrm>
          <a:prstGeom prst="rect">
            <a:avLst/>
          </a:prstGeom>
          <a:noFill/>
        </p:spPr>
        <p:txBody>
          <a:bodyPr wrap="square" rtlCol="0">
            <a:spAutoFit/>
          </a:bodyPr>
          <a:lstStyle/>
          <a:p>
            <a:r>
              <a:rPr lang="en-US" sz="2000" dirty="0" smtClean="0"/>
              <a:t>I am writing to let you know that I am currently looking for a summer internship opportunity with your company. I heard about the internship at the career fair earlier this month, where I met with one of your recruiters who said I should apply. I have taken a lot of business classes, so I hope you will choose me for the position. I think I could learn a lot with your company. </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Body of Your Letter</a:t>
            </a:r>
            <a:endParaRPr lang="en-US" dirty="0"/>
          </a:p>
        </p:txBody>
      </p:sp>
      <p:sp>
        <p:nvSpPr>
          <p:cNvPr id="6" name="TextBox 5"/>
          <p:cNvSpPr txBox="1"/>
          <p:nvPr/>
        </p:nvSpPr>
        <p:spPr>
          <a:xfrm>
            <a:off x="609600" y="1945076"/>
            <a:ext cx="7863170" cy="3942105"/>
          </a:xfrm>
          <a:prstGeom prst="rect">
            <a:avLst/>
          </a:prstGeom>
          <a:noFill/>
        </p:spPr>
        <p:txBody>
          <a:bodyPr wrap="square" rtlCol="0">
            <a:spAutoFit/>
          </a:bodyPr>
          <a:lstStyle/>
          <a:p>
            <a:pPr marL="320040" lvl="0" indent="-320040" defTabSz="914400">
              <a:spcBef>
                <a:spcPts val="700"/>
              </a:spcBef>
              <a:buClr>
                <a:srgbClr val="DD8047"/>
              </a:buClr>
              <a:buSzPct val="60000"/>
              <a:buFont typeface="Wingdings"/>
              <a:buChar char=""/>
            </a:pPr>
            <a:r>
              <a:rPr lang="en-US" sz="2900" dirty="0" smtClean="0">
                <a:solidFill>
                  <a:prstClr val="black"/>
                </a:solidFill>
              </a:rPr>
              <a:t>One to three paragraphs; why and how you’re qualified</a:t>
            </a:r>
          </a:p>
          <a:p>
            <a:pPr marL="320040" lvl="0" indent="-320040" defTabSz="914400">
              <a:spcBef>
                <a:spcPts val="700"/>
              </a:spcBef>
              <a:buClr>
                <a:srgbClr val="DD8047"/>
              </a:buClr>
              <a:buSzPct val="60000"/>
              <a:buFont typeface="Wingdings"/>
              <a:buChar char=""/>
            </a:pPr>
            <a:r>
              <a:rPr lang="en-US" sz="2900" dirty="0" smtClean="0">
                <a:solidFill>
                  <a:prstClr val="black"/>
                </a:solidFill>
              </a:rPr>
              <a:t>Don’t repeat your resume; do expand on it</a:t>
            </a:r>
          </a:p>
          <a:p>
            <a:pPr marL="320040" lvl="0" indent="-320040" defTabSz="914400">
              <a:spcBef>
                <a:spcPts val="700"/>
              </a:spcBef>
              <a:buClr>
                <a:srgbClr val="DD8047"/>
              </a:buClr>
              <a:buSzPct val="60000"/>
              <a:buFont typeface="Wingdings"/>
              <a:buChar char=""/>
            </a:pPr>
            <a:r>
              <a:rPr lang="en-US" sz="2900" dirty="0" smtClean="0">
                <a:solidFill>
                  <a:prstClr val="black"/>
                </a:solidFill>
              </a:rPr>
              <a:t>Focus on 1-2 key qualifications</a:t>
            </a:r>
          </a:p>
          <a:p>
            <a:pPr marL="320040" lvl="0" indent="-320040" defTabSz="914400">
              <a:spcBef>
                <a:spcPts val="700"/>
              </a:spcBef>
              <a:buClr>
                <a:srgbClr val="DD8047"/>
              </a:buClr>
              <a:buSzPct val="60000"/>
              <a:buFont typeface="Wingdings"/>
              <a:buChar char=""/>
            </a:pPr>
            <a:r>
              <a:rPr lang="en-US" sz="2900" dirty="0" smtClean="0">
                <a:solidFill>
                  <a:prstClr val="black"/>
                </a:solidFill>
              </a:rPr>
              <a:t>Do use keywords from the job listing; don’t parrot the job listing</a:t>
            </a:r>
          </a:p>
          <a:p>
            <a:pPr marL="320040" lvl="0" indent="-320040" defTabSz="914400">
              <a:spcBef>
                <a:spcPts val="700"/>
              </a:spcBef>
              <a:buClr>
                <a:srgbClr val="DD8047"/>
              </a:buClr>
              <a:buSzPct val="60000"/>
              <a:buFont typeface="Wingdings"/>
              <a:buChar char=""/>
            </a:pPr>
            <a:r>
              <a:rPr lang="en-US" sz="2900" dirty="0" smtClean="0">
                <a:solidFill>
                  <a:prstClr val="black"/>
                </a:solidFill>
              </a:rPr>
              <a:t>Write concise, straightforward sentences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4050" y="3593577"/>
            <a:ext cx="7945581" cy="1446550"/>
          </a:xfrm>
          <a:prstGeom prst="rect">
            <a:avLst/>
          </a:prstGeom>
          <a:noFill/>
        </p:spPr>
        <p:txBody>
          <a:bodyPr wrap="square" rtlCol="0">
            <a:spAutoFit/>
          </a:bodyPr>
          <a:lstStyle/>
          <a:p>
            <a:r>
              <a:rPr lang="en-US" sz="2200" dirty="0" smtClean="0"/>
              <a:t>In the Marketing Club at Miami University, I led a four-person committee that promoted six fundraising events throughout the year. My role required substantial collaboration with team members to write and distribute materials to media outlets on schedule.</a:t>
            </a:r>
            <a:endParaRPr lang="en-US" sz="2200" dirty="0"/>
          </a:p>
        </p:txBody>
      </p:sp>
      <p:sp>
        <p:nvSpPr>
          <p:cNvPr id="4" name="TextBox 3"/>
          <p:cNvSpPr txBox="1"/>
          <p:nvPr/>
        </p:nvSpPr>
        <p:spPr>
          <a:xfrm>
            <a:off x="604050" y="1621668"/>
            <a:ext cx="7945581" cy="1446550"/>
          </a:xfrm>
          <a:prstGeom prst="rect">
            <a:avLst/>
          </a:prstGeom>
          <a:noFill/>
        </p:spPr>
        <p:txBody>
          <a:bodyPr wrap="square" rtlCol="0">
            <a:spAutoFit/>
          </a:bodyPr>
          <a:lstStyle/>
          <a:p>
            <a:r>
              <a:rPr lang="en-US" sz="2200" dirty="0" smtClean="0"/>
              <a:t>I was in the Marketing Club where I went to school at Miami University. During that time, I headed up a committee that promoted fundraising events quite often. This required I worked in a team, write professional documents, and stick to a timeline. </a:t>
            </a:r>
            <a:endParaRPr lang="en-US"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Paragraph</a:t>
            </a:r>
            <a:endParaRPr lang="en-US" dirty="0"/>
          </a:p>
        </p:txBody>
      </p:sp>
      <p:sp>
        <p:nvSpPr>
          <p:cNvPr id="3" name="Rectangle 2"/>
          <p:cNvSpPr/>
          <p:nvPr/>
        </p:nvSpPr>
        <p:spPr>
          <a:xfrm>
            <a:off x="609600" y="2137558"/>
            <a:ext cx="8153400" cy="3218830"/>
          </a:xfrm>
          <a:prstGeom prst="rect">
            <a:avLst/>
          </a:prstGeom>
        </p:spPr>
        <p:txBody>
          <a:bodyPr wrap="square">
            <a:spAutoFit/>
          </a:bodyPr>
          <a:lstStyle/>
          <a:p>
            <a:pPr marL="320040" lvl="0" indent="-320040" defTabSz="914400">
              <a:spcBef>
                <a:spcPts val="700"/>
              </a:spcBef>
              <a:buClr>
                <a:srgbClr val="DD8047"/>
              </a:buClr>
              <a:buSzPct val="60000"/>
              <a:buFont typeface="Wingdings"/>
              <a:buChar char=""/>
            </a:pPr>
            <a:r>
              <a:rPr lang="en-US" sz="2900" dirty="0" smtClean="0">
                <a:solidFill>
                  <a:prstClr val="black"/>
                </a:solidFill>
              </a:rPr>
              <a:t>Be confident and maintain a positive tone</a:t>
            </a:r>
          </a:p>
          <a:p>
            <a:pPr marL="320040" lvl="0" indent="-320040" defTabSz="914400">
              <a:spcBef>
                <a:spcPts val="700"/>
              </a:spcBef>
              <a:buClr>
                <a:srgbClr val="DD8047"/>
              </a:buClr>
              <a:buSzPct val="60000"/>
              <a:buFont typeface="Wingdings"/>
              <a:buChar char=""/>
            </a:pPr>
            <a:r>
              <a:rPr lang="en-US" sz="2900" dirty="0" smtClean="0">
                <a:solidFill>
                  <a:prstClr val="black"/>
                </a:solidFill>
              </a:rPr>
              <a:t>Remind your reader you are qualified</a:t>
            </a:r>
          </a:p>
          <a:p>
            <a:pPr marL="320040" lvl="0" indent="-320040" defTabSz="914400">
              <a:spcBef>
                <a:spcPts val="700"/>
              </a:spcBef>
              <a:buClr>
                <a:srgbClr val="DD8047"/>
              </a:buClr>
              <a:buSzPct val="60000"/>
              <a:buFont typeface="Wingdings"/>
              <a:buChar char=""/>
            </a:pPr>
            <a:r>
              <a:rPr lang="en-US" sz="2900" dirty="0" smtClean="0">
                <a:solidFill>
                  <a:prstClr val="black"/>
                </a:solidFill>
              </a:rPr>
              <a:t>Welcome more information about the job</a:t>
            </a:r>
          </a:p>
          <a:p>
            <a:pPr marL="320040" lvl="0" indent="-320040" defTabSz="914400">
              <a:spcBef>
                <a:spcPts val="700"/>
              </a:spcBef>
              <a:buClr>
                <a:srgbClr val="DD8047"/>
              </a:buClr>
              <a:buSzPct val="60000"/>
              <a:buFont typeface="Wingdings"/>
              <a:buChar char=""/>
            </a:pPr>
            <a:r>
              <a:rPr lang="en-US" sz="2900" dirty="0" smtClean="0">
                <a:solidFill>
                  <a:prstClr val="black"/>
                </a:solidFill>
              </a:rPr>
              <a:t>Encourage the reader to contact you</a:t>
            </a:r>
          </a:p>
          <a:p>
            <a:pPr marL="320040" lvl="0" indent="-320040" defTabSz="914400">
              <a:spcBef>
                <a:spcPts val="700"/>
              </a:spcBef>
              <a:buClr>
                <a:srgbClr val="DD8047"/>
              </a:buClr>
              <a:buSzPct val="60000"/>
              <a:buFont typeface="Wingdings"/>
              <a:buChar char=""/>
            </a:pPr>
            <a:r>
              <a:rPr lang="en-US" sz="2900" dirty="0" smtClean="0">
                <a:solidFill>
                  <a:prstClr val="black"/>
                </a:solidFill>
              </a:rPr>
              <a:t>Thank the reader</a:t>
            </a:r>
          </a:p>
          <a:p>
            <a:pPr marL="320040" lvl="0" indent="-320040" defTabSz="914400">
              <a:spcBef>
                <a:spcPts val="700"/>
              </a:spcBef>
              <a:buClr>
                <a:srgbClr val="DD8047"/>
              </a:buClr>
              <a:buSzPct val="60000"/>
              <a:buFont typeface="Wingdings"/>
              <a:buChar char=""/>
            </a:pPr>
            <a:r>
              <a:rPr lang="en-US" sz="2900" dirty="0" smtClean="0">
                <a:solidFill>
                  <a:prstClr val="black"/>
                </a:solidFill>
              </a:rPr>
              <a:t>Don’t be pushy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sz="quarter" idx="1"/>
          </p:nvPr>
        </p:nvSpPr>
        <p:spPr/>
        <p:txBody>
          <a:bodyPr>
            <a:normAutofit/>
          </a:bodyPr>
          <a:lstStyle/>
          <a:p>
            <a:r>
              <a:rPr lang="en-US" dirty="0" smtClean="0"/>
              <a:t>Highlight and explain </a:t>
            </a:r>
            <a:r>
              <a:rPr lang="en-US" dirty="0" smtClean="0">
                <a:solidFill>
                  <a:schemeClr val="accent2"/>
                </a:solidFill>
              </a:rPr>
              <a:t>your most valued skills</a:t>
            </a:r>
            <a:r>
              <a:rPr lang="en-US" dirty="0" smtClean="0"/>
              <a:t>—especially those that</a:t>
            </a:r>
            <a:r>
              <a:rPr lang="en-US" dirty="0" smtClean="0">
                <a:solidFill>
                  <a:srgbClr val="DD8047"/>
                </a:solidFill>
              </a:rPr>
              <a:t> fit </a:t>
            </a:r>
            <a:r>
              <a:rPr lang="en-US" dirty="0" smtClean="0"/>
              <a:t>the job to which you’re applying </a:t>
            </a:r>
          </a:p>
          <a:p>
            <a:r>
              <a:rPr lang="en-US" dirty="0" smtClean="0"/>
              <a:t>Utilize key words to emphasize relevant skills </a:t>
            </a:r>
          </a:p>
          <a:p>
            <a:r>
              <a:rPr lang="en-US" dirty="0" smtClean="0"/>
              <a:t>Make use of design principles to enhance </a:t>
            </a:r>
            <a:r>
              <a:rPr lang="en-US" dirty="0" err="1" smtClean="0"/>
              <a:t>scanability</a:t>
            </a:r>
            <a:r>
              <a:rPr lang="en-US" dirty="0" smtClean="0"/>
              <a:t> </a:t>
            </a:r>
          </a:p>
          <a:p>
            <a:r>
              <a:rPr lang="en-US" dirty="0" smtClean="0"/>
              <a:t>Remember you’re telling a</a:t>
            </a:r>
            <a:r>
              <a:rPr lang="en-US" dirty="0" smtClean="0">
                <a:solidFill>
                  <a:srgbClr val="DD8047"/>
                </a:solidFill>
              </a:rPr>
              <a:t> particular story </a:t>
            </a:r>
            <a:r>
              <a:rPr lang="en-US" dirty="0" smtClean="0"/>
              <a:t>about your life’s accomplishments—not the whole thing!</a:t>
            </a:r>
          </a:p>
          <a:p>
            <a:r>
              <a:rPr lang="en-US" dirty="0" smtClean="0"/>
              <a:t>Should be a positive, concise, &amp; informative “hook” </a:t>
            </a:r>
          </a:p>
          <a:p>
            <a:endParaRPr lang="en-US" dirty="0" smtClean="0"/>
          </a:p>
        </p:txBody>
      </p:sp>
    </p:spTree>
    <p:extLst>
      <p:ext uri="{BB962C8B-B14F-4D97-AF65-F5344CB8AC3E}">
        <p14:creationId xmlns:p14="http://schemas.microsoft.com/office/powerpoint/2010/main" val="33837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8704" y="3392212"/>
            <a:ext cx="7031761" cy="2462212"/>
          </a:xfrm>
          <a:prstGeom prst="rect">
            <a:avLst/>
          </a:prstGeom>
          <a:noFill/>
        </p:spPr>
        <p:txBody>
          <a:bodyPr wrap="square" rtlCol="0">
            <a:spAutoFit/>
          </a:bodyPr>
          <a:lstStyle/>
          <a:p>
            <a:r>
              <a:rPr lang="en-US" sz="2200" dirty="0" smtClean="0"/>
              <a:t>I hope you agree that I have the experience and skills needed to be an outstanding Marketing Intern. Marketing and advertising are areas I intend to pursue as a career, so I would be excited to learn more about this opportunity. I can be reached at [email address] or [phone number]. Thank you for considering my application, and I look forward to hearing from you.</a:t>
            </a:r>
            <a:endParaRPr lang="en-US" sz="2200" dirty="0"/>
          </a:p>
        </p:txBody>
      </p:sp>
      <p:sp>
        <p:nvSpPr>
          <p:cNvPr id="4" name="TextBox 3"/>
          <p:cNvSpPr txBox="1"/>
          <p:nvPr/>
        </p:nvSpPr>
        <p:spPr>
          <a:xfrm>
            <a:off x="1068704" y="789967"/>
            <a:ext cx="7016273" cy="1785104"/>
          </a:xfrm>
          <a:prstGeom prst="rect">
            <a:avLst/>
          </a:prstGeom>
          <a:noFill/>
        </p:spPr>
        <p:txBody>
          <a:bodyPr wrap="square" rtlCol="0">
            <a:spAutoFit/>
          </a:bodyPr>
          <a:lstStyle/>
          <a:p>
            <a:r>
              <a:rPr lang="en-US" sz="2200" dirty="0" smtClean="0"/>
              <a:t>As you can see, I have a lot of experience and many skills to bring to your company. Feel free to contact me. I will call next week to set up an appointment to discuss this opportunity in more detail. I look forward to meeting with you.</a:t>
            </a:r>
            <a:endParaRPr 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7123" y="1223675"/>
            <a:ext cx="184666" cy="369332"/>
          </a:xfrm>
          <a:prstGeom prst="rect">
            <a:avLst/>
          </a:prstGeom>
          <a:noFill/>
        </p:spPr>
        <p:txBody>
          <a:bodyPr wrap="none" rtlCol="0">
            <a:spAutoFit/>
          </a:bodyPr>
          <a:lstStyle/>
          <a:p>
            <a:endParaRPr lang="en-US" dirty="0"/>
          </a:p>
        </p:txBody>
      </p:sp>
      <p:sp>
        <p:nvSpPr>
          <p:cNvPr id="3" name="TextBox 2"/>
          <p:cNvSpPr txBox="1"/>
          <p:nvPr/>
        </p:nvSpPr>
        <p:spPr>
          <a:xfrm>
            <a:off x="879468" y="835900"/>
            <a:ext cx="6885897" cy="6093974"/>
          </a:xfrm>
          <a:prstGeom prst="rect">
            <a:avLst/>
          </a:prstGeom>
          <a:noFill/>
        </p:spPr>
        <p:txBody>
          <a:bodyPr wrap="square" rtlCol="0">
            <a:spAutoFit/>
          </a:bodyPr>
          <a:lstStyle/>
          <a:p>
            <a:r>
              <a:rPr lang="en-US" sz="1200" dirty="0" smtClean="0">
                <a:latin typeface="Cambria"/>
                <a:cs typeface="Cambria"/>
              </a:rPr>
              <a:t> April 14, 2013</a:t>
            </a:r>
          </a:p>
          <a:p>
            <a:r>
              <a:rPr lang="en-US" sz="1200" dirty="0" smtClean="0">
                <a:latin typeface="Cambria"/>
                <a:cs typeface="Cambria"/>
              </a:rPr>
              <a:t> </a:t>
            </a:r>
          </a:p>
          <a:p>
            <a:r>
              <a:rPr lang="en-US" sz="1200" dirty="0" smtClean="0">
                <a:latin typeface="Cambria"/>
                <a:cs typeface="Cambria"/>
              </a:rPr>
              <a:t>Ms. Katherine Ortiz</a:t>
            </a:r>
          </a:p>
          <a:p>
            <a:r>
              <a:rPr lang="en-US" sz="1200" dirty="0" smtClean="0">
                <a:latin typeface="Cambria"/>
                <a:cs typeface="Cambria"/>
              </a:rPr>
              <a:t>Director of Development</a:t>
            </a:r>
          </a:p>
          <a:p>
            <a:r>
              <a:rPr lang="en-US" sz="1200" dirty="0" smtClean="0">
                <a:latin typeface="Cambria"/>
                <a:cs typeface="Cambria"/>
              </a:rPr>
              <a:t>WLMR–Channel 57</a:t>
            </a:r>
          </a:p>
          <a:p>
            <a:r>
              <a:rPr lang="en-US" sz="1200" dirty="0" smtClean="0">
                <a:latin typeface="Cambria"/>
                <a:cs typeface="Cambria"/>
              </a:rPr>
              <a:t>10659 Columbia Parkway</a:t>
            </a:r>
          </a:p>
          <a:p>
            <a:r>
              <a:rPr lang="en-US" sz="1200" dirty="0" smtClean="0">
                <a:latin typeface="Cambria"/>
                <a:cs typeface="Cambria"/>
              </a:rPr>
              <a:t>Cincinnati, OH 45206</a:t>
            </a:r>
          </a:p>
          <a:p>
            <a:r>
              <a:rPr lang="en-US" sz="1200" dirty="0" smtClean="0">
                <a:latin typeface="Cambria"/>
                <a:cs typeface="Cambria"/>
              </a:rPr>
              <a:t> </a:t>
            </a:r>
          </a:p>
          <a:p>
            <a:r>
              <a:rPr lang="en-US" sz="1200" dirty="0" smtClean="0">
                <a:latin typeface="Cambria"/>
                <a:cs typeface="Cambria"/>
              </a:rPr>
              <a:t>Dear Ms. Ortiz:</a:t>
            </a:r>
          </a:p>
          <a:p>
            <a:endParaRPr lang="en-US" sz="1200" dirty="0" smtClean="0">
              <a:latin typeface="Cambria"/>
              <a:cs typeface="Cambria"/>
            </a:endParaRPr>
          </a:p>
          <a:p>
            <a:r>
              <a:rPr lang="en-US" sz="1200" dirty="0" smtClean="0">
                <a:latin typeface="Cambria"/>
                <a:cs typeface="Cambria"/>
              </a:rPr>
              <a:t>I am interested in your Assistant Director of Development position that I saw on the CareerBuilder website. I have always been a fan of public television, and the opportunity of raising money for such a worthwhile organization is very exciting to me. I am a devoted viewer of such programs as “Great Performances,” “Nova,” and “Live at Lincoln Center.” I am excited at the thought of being able to bring this type of programming to our community.</a:t>
            </a:r>
          </a:p>
          <a:p>
            <a:endParaRPr lang="en-US" sz="1200" dirty="0" smtClean="0">
              <a:latin typeface="Cambria"/>
              <a:cs typeface="Cambria"/>
            </a:endParaRPr>
          </a:p>
          <a:p>
            <a:r>
              <a:rPr lang="en-US" sz="1200" dirty="0" smtClean="0">
                <a:latin typeface="Cambria"/>
                <a:cs typeface="Cambria"/>
              </a:rPr>
              <a:t>As you will note in the enclosed resume, I will be graduating from Miami University next month with a major in Marketing with a minor in Speech Communication. I feel confident that my speaking ability will allow me to make the kinds of presentations the job undoubtedly requires, and that my marketing and writing skills will enable me to continue the effective letter-writing and social media campaigns that you have so successfully initiated. In addition, the communication and leadership skills I gained through my part-time and summer work experiences will contribute to my ability to be successful in this position.</a:t>
            </a:r>
          </a:p>
          <a:p>
            <a:r>
              <a:rPr lang="en-US" sz="1200" dirty="0" smtClean="0">
                <a:latin typeface="Cambria"/>
                <a:cs typeface="Cambria"/>
              </a:rPr>
              <a:t> </a:t>
            </a:r>
          </a:p>
          <a:p>
            <a:r>
              <a:rPr lang="en-US" sz="1200" dirty="0" smtClean="0">
                <a:latin typeface="Cambria"/>
                <a:cs typeface="Cambria"/>
              </a:rPr>
              <a:t>Please see my resume for more information about my qualifications and accomplishments. I believe I possess the kinds of skills and abilities you are looking for in an Assistant Director of Development, and I hope to have the opportunity to meet with you to discuss this position further. </a:t>
            </a:r>
          </a:p>
          <a:p>
            <a:r>
              <a:rPr lang="en-US" sz="1200" dirty="0" smtClean="0">
                <a:latin typeface="Cambria"/>
                <a:cs typeface="Cambria"/>
              </a:rPr>
              <a:t> </a:t>
            </a:r>
          </a:p>
          <a:p>
            <a:r>
              <a:rPr lang="en-US" sz="1200" dirty="0" smtClean="0">
                <a:latin typeface="Cambria"/>
                <a:cs typeface="Cambria"/>
              </a:rPr>
              <a:t>Sincerely,</a:t>
            </a:r>
          </a:p>
          <a:p>
            <a:r>
              <a:rPr lang="en-US" sz="1200" dirty="0" smtClean="0">
                <a:latin typeface="Cambria"/>
                <a:cs typeface="Cambria"/>
              </a:rPr>
              <a:t> </a:t>
            </a:r>
          </a:p>
          <a:p>
            <a:r>
              <a:rPr lang="en-US" sz="1200" dirty="0" smtClean="0">
                <a:latin typeface="Cambria"/>
                <a:cs typeface="Cambria"/>
              </a:rPr>
              <a:t>Shanna </a:t>
            </a:r>
            <a:r>
              <a:rPr lang="en-US" sz="1200" dirty="0" err="1" smtClean="0">
                <a:latin typeface="Cambria"/>
                <a:cs typeface="Cambria"/>
              </a:rPr>
              <a:t>Brayton</a:t>
            </a:r>
            <a:endParaRPr lang="en-US" sz="1200" dirty="0" smtClean="0">
              <a:latin typeface="Cambria"/>
              <a:cs typeface="Cambria"/>
            </a:endParaRPr>
          </a:p>
          <a:p>
            <a:endParaRPr lang="en-US" dirty="0"/>
          </a:p>
        </p:txBody>
      </p:sp>
      <p:sp>
        <p:nvSpPr>
          <p:cNvPr id="4" name="TextBox 3"/>
          <p:cNvSpPr txBox="1"/>
          <p:nvPr/>
        </p:nvSpPr>
        <p:spPr>
          <a:xfrm>
            <a:off x="2515490" y="0"/>
            <a:ext cx="3979650" cy="984885"/>
          </a:xfrm>
          <a:prstGeom prst="rect">
            <a:avLst/>
          </a:prstGeom>
          <a:noFill/>
        </p:spPr>
        <p:txBody>
          <a:bodyPr wrap="none" rtlCol="0">
            <a:spAutoFit/>
          </a:bodyPr>
          <a:lstStyle/>
          <a:p>
            <a:pPr algn="ctr"/>
            <a:r>
              <a:rPr lang="en-US" sz="1600" b="1" dirty="0" smtClean="0"/>
              <a:t>Shanna </a:t>
            </a:r>
            <a:r>
              <a:rPr lang="en-US" sz="1600" b="1" dirty="0" err="1" smtClean="0"/>
              <a:t>Brayton</a:t>
            </a:r>
            <a:endParaRPr lang="en-US" sz="1600" dirty="0" smtClean="0"/>
          </a:p>
          <a:p>
            <a:pPr algn="ctr"/>
            <a:r>
              <a:rPr lang="en-US" sz="1200" dirty="0" smtClean="0"/>
              <a:t>1007 Arrowhead Ct. | Oxford, OH 45056 | 513-555-1836</a:t>
            </a:r>
          </a:p>
          <a:p>
            <a:pPr algn="ctr"/>
            <a:r>
              <a:rPr lang="en-US" sz="1200" dirty="0" err="1" smtClean="0"/>
              <a:t>bradfosc@miamioh.com</a:t>
            </a:r>
            <a:r>
              <a:rPr lang="en-US" sz="1200" dirty="0" smtClean="0"/>
              <a:t> | </a:t>
            </a:r>
            <a:r>
              <a:rPr lang="en-US" sz="1200" dirty="0" err="1" smtClean="0"/>
              <a:t>linkedin.com/in/shereathabradford</a:t>
            </a:r>
            <a:endParaRPr lang="en-US" sz="12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Chronological resume</a:t>
            </a:r>
          </a:p>
          <a:p>
            <a:pPr lvl="1"/>
            <a:r>
              <a:rPr lang="en-US" dirty="0" smtClean="0"/>
              <a:t>Most common format used</a:t>
            </a:r>
          </a:p>
          <a:p>
            <a:pPr lvl="1"/>
            <a:r>
              <a:rPr lang="en-US" dirty="0" smtClean="0"/>
              <a:t>Information is presented on page in reverse chronological order, meaning your most recent accomplishments are listed first </a:t>
            </a:r>
          </a:p>
          <a:p>
            <a:r>
              <a:rPr lang="en-US" dirty="0" smtClean="0"/>
              <a:t>Skills resume (aka functional resume)</a:t>
            </a:r>
          </a:p>
          <a:p>
            <a:pPr lvl="1"/>
            <a:r>
              <a:rPr lang="en-US" dirty="0" smtClean="0"/>
              <a:t>Often used when education/experiences may not match up with the job call well </a:t>
            </a:r>
          </a:p>
          <a:p>
            <a:pPr lvl="1"/>
            <a:r>
              <a:rPr lang="en-US" dirty="0" smtClean="0"/>
              <a:t>Emphasizes skills, rather than the job in which you used them </a:t>
            </a:r>
          </a:p>
          <a:p>
            <a:endParaRPr lang="en-US" dirty="0"/>
          </a:p>
        </p:txBody>
      </p:sp>
    </p:spTree>
    <p:extLst>
      <p:ext uri="{BB962C8B-B14F-4D97-AF65-F5344CB8AC3E}">
        <p14:creationId xmlns:p14="http://schemas.microsoft.com/office/powerpoint/2010/main" val="705538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Include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Name &amp; contact information </a:t>
            </a:r>
          </a:p>
          <a:p>
            <a:r>
              <a:rPr lang="en-US" dirty="0" smtClean="0"/>
              <a:t>Career/professional objective</a:t>
            </a:r>
          </a:p>
          <a:p>
            <a:r>
              <a:rPr lang="en-US" dirty="0" smtClean="0"/>
              <a:t>Education </a:t>
            </a:r>
          </a:p>
          <a:p>
            <a:pPr lvl="1"/>
            <a:r>
              <a:rPr lang="en-US" dirty="0" smtClean="0"/>
              <a:t>Specialty courses </a:t>
            </a:r>
          </a:p>
          <a:p>
            <a:pPr lvl="1"/>
            <a:r>
              <a:rPr lang="en-US" dirty="0" smtClean="0"/>
              <a:t>Honors/Awards</a:t>
            </a:r>
          </a:p>
          <a:p>
            <a:r>
              <a:rPr lang="en-US" dirty="0" smtClean="0"/>
              <a:t>Work Experience </a:t>
            </a:r>
          </a:p>
          <a:p>
            <a:r>
              <a:rPr lang="en-US" dirty="0" smtClean="0"/>
              <a:t>Campus Involvement/Leadership experience  </a:t>
            </a:r>
          </a:p>
          <a:p>
            <a:r>
              <a:rPr lang="en-US" dirty="0" smtClean="0"/>
              <a:t>Skills/abilities </a:t>
            </a:r>
          </a:p>
          <a:p>
            <a:pPr lvl="1"/>
            <a:r>
              <a:rPr lang="en-US" dirty="0" smtClean="0"/>
              <a:t>To list MS Office or not? </a:t>
            </a:r>
            <a:endParaRPr lang="en-US" dirty="0"/>
          </a:p>
        </p:txBody>
      </p:sp>
    </p:spTree>
    <p:extLst>
      <p:ext uri="{BB962C8B-B14F-4D97-AF65-F5344CB8AC3E}">
        <p14:creationId xmlns:p14="http://schemas.microsoft.com/office/powerpoint/2010/main" val="331203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*NOT* to include </a:t>
            </a:r>
            <a:endParaRPr lang="en-US" dirty="0"/>
          </a:p>
        </p:txBody>
      </p:sp>
      <p:sp>
        <p:nvSpPr>
          <p:cNvPr id="3" name="Content Placeholder 2"/>
          <p:cNvSpPr>
            <a:spLocks noGrp="1"/>
          </p:cNvSpPr>
          <p:nvPr>
            <p:ph sz="quarter" idx="1"/>
          </p:nvPr>
        </p:nvSpPr>
        <p:spPr/>
        <p:txBody>
          <a:bodyPr/>
          <a:lstStyle/>
          <a:p>
            <a:r>
              <a:rPr lang="en-US" dirty="0" smtClean="0"/>
              <a:t>References, in most situations </a:t>
            </a:r>
          </a:p>
          <a:p>
            <a:r>
              <a:rPr lang="en-US" dirty="0" smtClean="0"/>
              <a:t>A photograph of yourself* </a:t>
            </a:r>
          </a:p>
          <a:p>
            <a:r>
              <a:rPr lang="en-US" dirty="0" smtClean="0"/>
              <a:t>High school facts/information, especially if you are a junior in HS or beyond </a:t>
            </a:r>
          </a:p>
          <a:p>
            <a:endParaRPr lang="en-US" dirty="0" smtClean="0"/>
          </a:p>
          <a:p>
            <a:endParaRPr lang="en-US" dirty="0"/>
          </a:p>
        </p:txBody>
      </p:sp>
    </p:spTree>
    <p:extLst>
      <p:ext uri="{BB962C8B-B14F-4D97-AF65-F5344CB8AC3E}">
        <p14:creationId xmlns:p14="http://schemas.microsoft.com/office/powerpoint/2010/main" val="3196422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 experience </a:t>
            </a:r>
            <a:endParaRPr lang="en-US" dirty="0"/>
          </a:p>
        </p:txBody>
      </p:sp>
      <p:sp>
        <p:nvSpPr>
          <p:cNvPr id="3" name="Content Placeholder 2"/>
          <p:cNvSpPr>
            <a:spLocks noGrp="1"/>
          </p:cNvSpPr>
          <p:nvPr>
            <p:ph sz="quarter" idx="1"/>
          </p:nvPr>
        </p:nvSpPr>
        <p:spPr>
          <a:xfrm>
            <a:off x="596223" y="1600200"/>
            <a:ext cx="7480830" cy="4495800"/>
          </a:xfrm>
        </p:spPr>
        <p:txBody>
          <a:bodyPr>
            <a:normAutofit lnSpcReduction="10000"/>
          </a:bodyPr>
          <a:lstStyle/>
          <a:p>
            <a:r>
              <a:rPr lang="en-US" dirty="0" smtClean="0"/>
              <a:t>List title, company, city/state, and employment time</a:t>
            </a:r>
          </a:p>
          <a:p>
            <a:r>
              <a:rPr lang="en-US" dirty="0" smtClean="0"/>
              <a:t>Use bullet points</a:t>
            </a:r>
          </a:p>
          <a:p>
            <a:r>
              <a:rPr lang="en-US" dirty="0" smtClean="0"/>
              <a:t>List most important/relevant qualification first</a:t>
            </a:r>
          </a:p>
          <a:p>
            <a:r>
              <a:rPr lang="en-US" dirty="0" smtClean="0"/>
              <a:t>Use action verbs to begin the sentence (present tense for current jobs/past tense for previous jobs)</a:t>
            </a:r>
          </a:p>
          <a:p>
            <a:r>
              <a:rPr lang="en-US" dirty="0" smtClean="0"/>
              <a:t> Focus on results, rather than duties </a:t>
            </a:r>
          </a:p>
          <a:p>
            <a:r>
              <a:rPr lang="en-US" dirty="0" smtClean="0"/>
              <a:t>Use numbers to support your claims </a:t>
            </a:r>
            <a:endParaRPr lang="en-US" dirty="0"/>
          </a:p>
        </p:txBody>
      </p:sp>
    </p:spTree>
    <p:extLst>
      <p:ext uri="{BB962C8B-B14F-4D97-AF65-F5344CB8AC3E}">
        <p14:creationId xmlns:p14="http://schemas.microsoft.com/office/powerpoint/2010/main" val="29273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Weak </a:t>
            </a:r>
          </a:p>
          <a:p>
            <a:pPr marL="0" indent="0">
              <a:buNone/>
            </a:pPr>
            <a:r>
              <a:rPr lang="en-US" i="1" dirty="0" smtClean="0"/>
              <a:t>Intern</a:t>
            </a:r>
            <a:r>
              <a:rPr lang="en-US" dirty="0" smtClean="0"/>
              <a:t>, Sun Marketing, Chicago, IL   Summer 2014</a:t>
            </a:r>
          </a:p>
          <a:p>
            <a:r>
              <a:rPr lang="en-US" dirty="0" smtClean="0"/>
              <a:t>Worked on spreadsheets that categorized clients </a:t>
            </a:r>
          </a:p>
          <a:p>
            <a:r>
              <a:rPr lang="en-US" dirty="0" smtClean="0"/>
              <a:t>Updated Facebook and Twitter pages regularly </a:t>
            </a:r>
          </a:p>
          <a:p>
            <a:pPr marL="0" indent="0">
              <a:buNone/>
            </a:pPr>
            <a:r>
              <a:rPr lang="en-US" dirty="0" smtClean="0"/>
              <a:t>Better</a:t>
            </a:r>
          </a:p>
          <a:p>
            <a:r>
              <a:rPr lang="en-US" dirty="0" smtClean="0"/>
              <a:t>Developed outreach materials for 60 perspective clients </a:t>
            </a:r>
          </a:p>
          <a:p>
            <a:r>
              <a:rPr lang="en-US" dirty="0" smtClean="0"/>
              <a:t>Distributed social media content to more than 12,000 viewers  </a:t>
            </a:r>
            <a:endParaRPr lang="en-US" dirty="0"/>
          </a:p>
        </p:txBody>
      </p:sp>
    </p:spTree>
    <p:extLst>
      <p:ext uri="{BB962C8B-B14F-4D97-AF65-F5344CB8AC3E}">
        <p14:creationId xmlns:p14="http://schemas.microsoft.com/office/powerpoint/2010/main" val="26986878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a:t>
            </a:r>
            <a:endParaRPr lang="en-US" dirty="0"/>
          </a:p>
        </p:txBody>
      </p:sp>
      <p:sp>
        <p:nvSpPr>
          <p:cNvPr id="3" name="Content Placeholder 2"/>
          <p:cNvSpPr>
            <a:spLocks noGrp="1"/>
          </p:cNvSpPr>
          <p:nvPr>
            <p:ph sz="quarter" idx="1"/>
          </p:nvPr>
        </p:nvSpPr>
        <p:spPr>
          <a:solidFill>
            <a:schemeClr val="accent2"/>
          </a:solidFill>
        </p:spPr>
        <p:txBody>
          <a:bodyPr>
            <a:normAutofit/>
          </a:bodyPr>
          <a:lstStyle/>
          <a:p>
            <a:r>
              <a:rPr lang="en-US" sz="3200" dirty="0" smtClean="0">
                <a:solidFill>
                  <a:schemeClr val="bg1"/>
                </a:solidFill>
              </a:rPr>
              <a:t>Note 3 key skills you want to emphasize on your resume. Try to think about these skills in relation to a job/internship posting you’ve seen recently. After you’ve jotted them down, think about ways to include these skills throughout your resume (i.e., in your objective, in specialty courses, in job experience, etc.). Importantly, try to quantify them and use strong action verbs to represent them! </a:t>
            </a:r>
            <a:endParaRPr lang="en-US" sz="3200" dirty="0">
              <a:solidFill>
                <a:schemeClr val="bg1"/>
              </a:solidFill>
            </a:endParaRPr>
          </a:p>
        </p:txBody>
      </p:sp>
    </p:spTree>
    <p:extLst>
      <p:ext uri="{BB962C8B-B14F-4D97-AF65-F5344CB8AC3E}">
        <p14:creationId xmlns:p14="http://schemas.microsoft.com/office/powerpoint/2010/main" val="1509434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basics  </a:t>
            </a:r>
            <a:endParaRPr lang="en-US" dirty="0"/>
          </a:p>
        </p:txBody>
      </p:sp>
      <p:sp>
        <p:nvSpPr>
          <p:cNvPr id="3" name="Content Placeholder 2"/>
          <p:cNvSpPr>
            <a:spLocks noGrp="1"/>
          </p:cNvSpPr>
          <p:nvPr>
            <p:ph sz="quarter" idx="1"/>
          </p:nvPr>
        </p:nvSpPr>
        <p:spPr/>
        <p:txBody>
          <a:bodyPr/>
          <a:lstStyle/>
          <a:p>
            <a:r>
              <a:rPr lang="en-US" dirty="0" smtClean="0"/>
              <a:t>Keep it to 1 page</a:t>
            </a:r>
          </a:p>
          <a:p>
            <a:r>
              <a:rPr lang="en-US" dirty="0" smtClean="0"/>
              <a:t>Use no less than 10 </a:t>
            </a:r>
            <a:r>
              <a:rPr lang="en-US" dirty="0" err="1" smtClean="0"/>
              <a:t>pt</a:t>
            </a:r>
            <a:r>
              <a:rPr lang="en-US" dirty="0" smtClean="0"/>
              <a:t> font </a:t>
            </a:r>
          </a:p>
          <a:p>
            <a:r>
              <a:rPr lang="en-US" dirty="0" smtClean="0"/>
              <a:t>Try to keep it to 1-in. margins on all sides </a:t>
            </a:r>
          </a:p>
          <a:p>
            <a:r>
              <a:rPr lang="en-US" dirty="0" smtClean="0"/>
              <a:t>Use contrast on the page</a:t>
            </a:r>
          </a:p>
          <a:p>
            <a:r>
              <a:rPr lang="en-US" dirty="0" smtClean="0"/>
              <a:t>Maintain parallelism </a:t>
            </a:r>
          </a:p>
          <a:p>
            <a:endParaRPr lang="en-US" dirty="0"/>
          </a:p>
        </p:txBody>
      </p:sp>
    </p:spTree>
    <p:extLst>
      <p:ext uri="{BB962C8B-B14F-4D97-AF65-F5344CB8AC3E}">
        <p14:creationId xmlns:p14="http://schemas.microsoft.com/office/powerpoint/2010/main" val="2486175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169</TotalTime>
  <Words>1105</Words>
  <Application>Microsoft Macintosh PowerPoint</Application>
  <PresentationFormat>On-screen Show (4:3)</PresentationFormat>
  <Paragraphs>125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Writing/designing Effective resumes</vt:lpstr>
      <vt:lpstr>The Basics…</vt:lpstr>
      <vt:lpstr>Formats</vt:lpstr>
      <vt:lpstr>What To Include </vt:lpstr>
      <vt:lpstr>What *NOT* to include </vt:lpstr>
      <vt:lpstr>Listing experience </vt:lpstr>
      <vt:lpstr>Examples </vt:lpstr>
      <vt:lpstr>Brainstorm</vt:lpstr>
      <vt:lpstr>Design basics  </vt:lpstr>
      <vt:lpstr>Examples </vt:lpstr>
      <vt:lpstr>Writing Effective Cover Letters</vt:lpstr>
      <vt:lpstr>The Basics…</vt:lpstr>
      <vt:lpstr>Format</vt:lpstr>
      <vt:lpstr>Before You Start…</vt:lpstr>
      <vt:lpstr>The First Paragraph</vt:lpstr>
      <vt:lpstr>PowerPoint Presentation</vt:lpstr>
      <vt:lpstr>The Body of Your Letter</vt:lpstr>
      <vt:lpstr>PowerPoint Presentation</vt:lpstr>
      <vt:lpstr>Closing Paragraph</vt:lpstr>
      <vt:lpstr>PowerPoint Presentation</vt:lpstr>
      <vt:lpstr>PowerPoint Presentation</vt:lpstr>
    </vt:vector>
  </TitlesOfParts>
  <Company>BSU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Effective Cover Letters</dc:title>
  <dc:creator>Bridget Gelms</dc:creator>
  <cp:lastModifiedBy>Dustin Edwards</cp:lastModifiedBy>
  <cp:revision>10</cp:revision>
  <dcterms:created xsi:type="dcterms:W3CDTF">2014-09-08T22:57:13Z</dcterms:created>
  <dcterms:modified xsi:type="dcterms:W3CDTF">2014-09-09T13:01:41Z</dcterms:modified>
</cp:coreProperties>
</file>