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05" r:id="rId3"/>
    <p:sldId id="306" r:id="rId4"/>
    <p:sldId id="307" r:id="rId5"/>
    <p:sldId id="264" r:id="rId6"/>
    <p:sldId id="262" r:id="rId7"/>
    <p:sldId id="308" r:id="rId8"/>
    <p:sldId id="310" r:id="rId9"/>
    <p:sldId id="326" r:id="rId10"/>
    <p:sldId id="311" r:id="rId11"/>
    <p:sldId id="327" r:id="rId12"/>
    <p:sldId id="312" r:id="rId13"/>
    <p:sldId id="328" r:id="rId14"/>
    <p:sldId id="313" r:id="rId15"/>
    <p:sldId id="329" r:id="rId16"/>
    <p:sldId id="314" r:id="rId17"/>
    <p:sldId id="330" r:id="rId18"/>
    <p:sldId id="315" r:id="rId19"/>
    <p:sldId id="331" r:id="rId20"/>
    <p:sldId id="317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97" autoAdjust="0"/>
    <p:restoredTop sz="92098" autoAdjust="0"/>
  </p:normalViewPr>
  <p:slideViewPr>
    <p:cSldViewPr>
      <p:cViewPr varScale="1">
        <p:scale>
          <a:sx n="69" d="100"/>
          <a:sy n="69" d="100"/>
        </p:scale>
        <p:origin x="-1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43CF3-FB15-481E-9FD2-8609DED121AE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53D43-C08C-4127-8999-B77295BBBE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1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37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Obviously this isn’t an exhaustive</a:t>
            </a:r>
            <a:r>
              <a:rPr lang="en-US" baseline="0" dirty="0" smtClean="0"/>
              <a:t> list.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distinction</a:t>
            </a:r>
            <a:r>
              <a:rPr lang="en-US" baseline="0" dirty="0" smtClean="0"/>
              <a:t> between letters and memos is somewhat arbitrary; some memos are to groups which are only partially internal (e.g. shareholders). Emails are often formatted like letters but are frequently internal communication. The context determines the genre.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of these genres carries a different format – that is, the way they look on the page, what elements they include in what arrangement – but they also carry a different structure. By structure I mean the organization at the level of ideas, paragraphs, sentences, and words. The audience’s expectations for the ideas contained in a letter are different than those contained in a report. It’s important to make sure structure and format work together.</a:t>
            </a:r>
          </a:p>
          <a:p>
            <a:endParaRPr lang="en-US" dirty="0" smtClean="0"/>
          </a:p>
          <a:p>
            <a:r>
              <a:rPr lang="en-US" dirty="0" smtClean="0"/>
              <a:t>Reports</a:t>
            </a:r>
            <a:r>
              <a:rPr lang="en-US" baseline="0" dirty="0" smtClean="0"/>
              <a:t> are probably the most varied genre, and in a lot of ways form a catch-all genre because they rely mostly on format without necessarily having an attached structure.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presentations are up here – Jon will be talking about those in more depth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53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37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37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3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groups</a:t>
            </a:r>
            <a:r>
              <a:rPr lang="en-US" baseline="0" dirty="0" smtClean="0"/>
              <a:t> of four or five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92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3D43-C08C-4127-8999-B77295BBBEF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04B1BD-A3F4-4147-A4BD-149E822D75FC}" type="datetimeFigureOut">
              <a:rPr lang="en-US" smtClean="0"/>
              <a:pPr/>
              <a:t>9/7/14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53356A7-1D83-4824-9408-77DB73C500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e.com/letter-from-tim-cook-on-maps/" TargetMode="External"/><Relationship Id="rId4" Type="http://schemas.openxmlformats.org/officeDocument/2006/relationships/hyperlink" Target="http://blog.netflix.com/2011/09/explanation-and-some-reflection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Introduction to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Business </a:t>
            </a:r>
            <a:r>
              <a:rPr lang="en-US" b="1" dirty="0" smtClean="0"/>
              <a:t>Writing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57208" y="2415612"/>
            <a:ext cx="6511131" cy="1446719"/>
          </a:xfrm>
        </p:spPr>
        <p:txBody>
          <a:bodyPr>
            <a:normAutofit/>
          </a:bodyPr>
          <a:lstStyle/>
          <a:p>
            <a:r>
              <a:rPr lang="en-US" b="1" dirty="0" smtClean="0"/>
              <a:t>Howe Writing </a:t>
            </a:r>
            <a:r>
              <a:rPr lang="en-US" b="1" dirty="0" smtClean="0"/>
              <a:t>Initiative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2896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Coherence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5147772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sz="2000" b="0" dirty="0"/>
              <a:t>Coherence means elements should achieve </a:t>
            </a:r>
            <a:r>
              <a:rPr lang="en-US" sz="2000" b="0" dirty="0" smtClean="0"/>
              <a:t>unity and should “hang together.”</a:t>
            </a:r>
            <a:endParaRPr lang="en-US" sz="2000" b="0" dirty="0"/>
          </a:p>
          <a:p>
            <a:pPr>
              <a:buFont typeface="Arial"/>
              <a:buChar char="•"/>
            </a:pPr>
            <a:r>
              <a:rPr lang="en-US" sz="2000" dirty="0" smtClean="0"/>
              <a:t>Paragraphs </a:t>
            </a:r>
            <a:r>
              <a:rPr lang="en-US" sz="2000" dirty="0"/>
              <a:t>are </a:t>
            </a:r>
            <a:r>
              <a:rPr lang="en-US" sz="2000" dirty="0" smtClean="0"/>
              <a:t>gears</a:t>
            </a:r>
            <a:endParaRPr lang="en-US" sz="2000" dirty="0"/>
          </a:p>
          <a:p>
            <a:pPr lvl="3">
              <a:buFont typeface="Arial"/>
              <a:buChar char="•"/>
            </a:pPr>
            <a:r>
              <a:rPr lang="en-US" sz="2000" dirty="0"/>
              <a:t>Each serves a specific, different function</a:t>
            </a:r>
          </a:p>
          <a:p>
            <a:pPr lvl="3">
              <a:buFont typeface="Arial"/>
              <a:buChar char="•"/>
            </a:pPr>
            <a:r>
              <a:rPr lang="en-US" sz="2000" dirty="0"/>
              <a:t>Missing or extra parts pose problems</a:t>
            </a:r>
          </a:p>
          <a:p>
            <a:pPr lvl="3">
              <a:buFont typeface="Arial"/>
              <a:buChar char="•"/>
            </a:pPr>
            <a:r>
              <a:rPr lang="en-US" sz="2000" dirty="0"/>
              <a:t>They must connect to each other to work</a:t>
            </a:r>
          </a:p>
          <a:p>
            <a:pPr>
              <a:buFont typeface="Arial"/>
              <a:buChar char="•"/>
            </a:pPr>
            <a:r>
              <a:rPr lang="en-US" sz="2000" dirty="0"/>
              <a:t>Create connections through organization</a:t>
            </a:r>
          </a:p>
          <a:p>
            <a:pPr lvl="3">
              <a:buFont typeface="Arial"/>
              <a:buChar char="•"/>
            </a:pPr>
            <a:r>
              <a:rPr lang="en-US" sz="2000" dirty="0"/>
              <a:t>Should your document be organized chronologically? Spatially? By importance? Through cause and </a:t>
            </a:r>
            <a:r>
              <a:rPr lang="en-US" sz="2000" dirty="0" smtClean="0"/>
              <a:t>effect? Comparatively? 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The genre often provides some organizational principle</a:t>
            </a:r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/>
              <a:t>Hang your paragraphs together through strong transitions</a:t>
            </a:r>
          </a:p>
          <a:p>
            <a:pPr lvl="3">
              <a:buFont typeface="Arial"/>
              <a:buChar char="•"/>
            </a:pPr>
            <a:r>
              <a:rPr lang="en-US" sz="2000" dirty="0"/>
              <a:t>Use clear signals to move readers through a document</a:t>
            </a:r>
          </a:p>
          <a:p>
            <a:pPr lvl="3">
              <a:buFont typeface="Arial"/>
              <a:buChar char="•"/>
            </a:pPr>
            <a:r>
              <a:rPr lang="en-US" sz="2000" dirty="0"/>
              <a:t>Headers also function as transitions if beginning a new </a:t>
            </a:r>
            <a:r>
              <a:rPr lang="en-US" sz="2000" dirty="0" smtClean="0"/>
              <a:t>point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Only include information related to the main topic</a:t>
            </a:r>
            <a:r>
              <a:rPr lang="en-US" sz="2000" dirty="0" smtClean="0">
                <a:sym typeface="Wingdings"/>
              </a:rPr>
              <a:t>No Tangents</a:t>
            </a:r>
          </a:p>
          <a:p>
            <a:pPr lvl="2">
              <a:buFont typeface="Arial"/>
              <a:buChar char="•"/>
            </a:pPr>
            <a:r>
              <a:rPr lang="en-US" sz="2000" dirty="0" smtClean="0">
                <a:sym typeface="Wingdings"/>
              </a:rPr>
              <a:t>Include “Need to Know,” Eliminate “Nice to Know” Information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Narrative is inefficient: Don’t save the best for last</a:t>
            </a:r>
          </a:p>
          <a:p>
            <a:endParaRPr lang="en-US" dirty="0" smtClean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6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Coherence Examples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51477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Example 1</a:t>
            </a:r>
          </a:p>
          <a:p>
            <a:pPr>
              <a:spcBef>
                <a:spcPts val="0"/>
              </a:spcBef>
            </a:pPr>
            <a:r>
              <a:rPr lang="en-US" sz="1800" b="0" i="1" dirty="0" smtClean="0"/>
              <a:t>Somewhat Incoherent</a:t>
            </a:r>
          </a:p>
          <a:p>
            <a:pPr>
              <a:spcBef>
                <a:spcPts val="0"/>
              </a:spcBef>
            </a:pPr>
            <a:r>
              <a:rPr lang="en-US" sz="1800" b="0" dirty="0"/>
              <a:t>	The Cincinnati, Ohio Tri-</a:t>
            </a:r>
            <a:r>
              <a:rPr lang="en-US" sz="1800" b="0" dirty="0" smtClean="0"/>
              <a:t>State </a:t>
            </a:r>
            <a:r>
              <a:rPr lang="en-US" sz="1800" b="0" dirty="0"/>
              <a:t>areas, as defined by the boundaries of Ohio-Kentucky-Indiana Region council of Governments, is experiencing unplanned, unchecked urbanization complicated by the myopic and disjointed planning areas of local governments.</a:t>
            </a:r>
            <a:endParaRPr lang="en-US" sz="1800" b="0" dirty="0" smtClean="0"/>
          </a:p>
          <a:p>
            <a:pPr>
              <a:spcBef>
                <a:spcPts val="0"/>
              </a:spcBef>
            </a:pPr>
            <a:r>
              <a:rPr lang="en-US" sz="1800" b="0" i="1" dirty="0" smtClean="0"/>
              <a:t>Better</a:t>
            </a:r>
          </a:p>
          <a:p>
            <a:pPr>
              <a:spcBef>
                <a:spcPts val="0"/>
              </a:spcBef>
            </a:pPr>
            <a:r>
              <a:rPr lang="en-US" sz="1800" b="0" dirty="0"/>
              <a:t>	Disjointed planning efforts</a:t>
            </a:r>
            <a:r>
              <a:rPr lang="en-US" sz="1800" b="0" dirty="0" smtClean="0"/>
              <a:t> in the Tri-State result </a:t>
            </a:r>
            <a:r>
              <a:rPr lang="en-US" sz="1800" b="0" dirty="0"/>
              <a:t>in unplanned and unchecked urbanization</a:t>
            </a:r>
            <a:r>
              <a:rPr lang="en-US" sz="1800" b="0" dirty="0" smtClean="0"/>
              <a:t>.</a:t>
            </a:r>
          </a:p>
          <a:p>
            <a:pPr>
              <a:spcBef>
                <a:spcPts val="0"/>
              </a:spcBef>
            </a:pPr>
            <a:endParaRPr lang="en-US" sz="1800" b="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Example 2</a:t>
            </a:r>
          </a:p>
          <a:p>
            <a:pPr>
              <a:spcBef>
                <a:spcPts val="0"/>
              </a:spcBef>
            </a:pPr>
            <a:r>
              <a:rPr lang="en-US" sz="1800" b="0" i="1" dirty="0" smtClean="0"/>
              <a:t>Somewhat Incoherent</a:t>
            </a:r>
          </a:p>
          <a:p>
            <a:pPr>
              <a:spcBef>
                <a:spcPts val="0"/>
              </a:spcBef>
            </a:pPr>
            <a:r>
              <a:rPr lang="en-US" sz="1800" b="0" dirty="0"/>
              <a:t>	I appreciated the opportunity to speak with you yesterday, and I have redesigned the floor plan for the station.</a:t>
            </a:r>
            <a:endParaRPr lang="en-US" sz="1800" b="0" dirty="0" smtClean="0"/>
          </a:p>
          <a:p>
            <a:pPr>
              <a:spcBef>
                <a:spcPts val="0"/>
              </a:spcBef>
            </a:pPr>
            <a:r>
              <a:rPr lang="en-US" sz="1800" b="0" i="1" dirty="0" smtClean="0"/>
              <a:t>Better</a:t>
            </a:r>
          </a:p>
          <a:p>
            <a:pPr>
              <a:spcBef>
                <a:spcPts val="0"/>
              </a:spcBef>
            </a:pPr>
            <a:r>
              <a:rPr lang="en-US" sz="1800" b="0" dirty="0"/>
              <a:t>	I appreciated the opportunity to speak with you yesterday. Based on your advice, I have redesigned the floor plan for the station.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 smtClean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22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Correctness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476677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sz="2000" b="0" dirty="0" smtClean="0"/>
          </a:p>
          <a:p>
            <a:pPr>
              <a:buFont typeface="Arial"/>
              <a:buChar char="•"/>
            </a:pPr>
            <a:r>
              <a:rPr lang="en-US" sz="2000" b="0" dirty="0" smtClean="0"/>
              <a:t>Spell check, spell check, spell check</a:t>
            </a:r>
          </a:p>
          <a:p>
            <a:pPr lvl="3">
              <a:buNone/>
            </a:pPr>
            <a:r>
              <a:rPr lang="en-US" sz="2000" dirty="0" smtClean="0"/>
              <a:t>-- AND proofread for auto-correct typos</a:t>
            </a:r>
            <a:endParaRPr lang="en-US" sz="2000" b="0" dirty="0" smtClean="0"/>
          </a:p>
          <a:p>
            <a:pPr>
              <a:buFont typeface="Arial"/>
              <a:buChar char="•"/>
            </a:pPr>
            <a:r>
              <a:rPr lang="en-US" sz="2000" b="0" dirty="0" smtClean="0"/>
              <a:t>Use the simplest, clearest word possible; There are no prizes for complex Latinate words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Carefully select words and phrases</a:t>
            </a:r>
          </a:p>
          <a:p>
            <a:pPr lvl="3">
              <a:buNone/>
            </a:pPr>
            <a:r>
              <a:rPr lang="en-US" sz="2000" dirty="0" smtClean="0"/>
              <a:t>-- If you use a word, you should know what it means</a:t>
            </a:r>
            <a:endParaRPr lang="en-US" sz="2000" b="0" dirty="0" smtClean="0"/>
          </a:p>
          <a:p>
            <a:pPr>
              <a:buFont typeface="Arial"/>
              <a:buChar char="•"/>
            </a:pPr>
            <a:r>
              <a:rPr lang="en-US" sz="2000" b="0" dirty="0"/>
              <a:t>Double </a:t>
            </a:r>
            <a:r>
              <a:rPr lang="en-US" sz="2000" b="0" dirty="0" smtClean="0"/>
              <a:t>check numbers, figures, names</a:t>
            </a:r>
            <a:r>
              <a:rPr lang="en-US" sz="2000" b="0" dirty="0"/>
              <a:t>, places, dates, and </a:t>
            </a:r>
            <a:r>
              <a:rPr lang="en-US" sz="2000" b="0" dirty="0" smtClean="0"/>
              <a:t>events, especially </a:t>
            </a:r>
            <a:r>
              <a:rPr lang="en-US" sz="2000" b="0" dirty="0"/>
              <a:t>on those cover letters. </a:t>
            </a:r>
            <a:endParaRPr lang="en-US" sz="2000" b="0" dirty="0" smtClean="0"/>
          </a:p>
          <a:p>
            <a:pPr>
              <a:buFont typeface="Arial"/>
              <a:buChar char="•"/>
            </a:pPr>
            <a:r>
              <a:rPr lang="en-US" sz="2000" b="0" dirty="0" smtClean="0"/>
              <a:t>Avoid </a:t>
            </a:r>
            <a:r>
              <a:rPr lang="en-US" sz="2000" b="0" dirty="0"/>
              <a:t>s</a:t>
            </a:r>
            <a:r>
              <a:rPr lang="en-US" sz="2000" b="0" dirty="0" smtClean="0"/>
              <a:t>weeping generalizations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Maintain parallel structure, especially in lists</a:t>
            </a:r>
          </a:p>
          <a:p>
            <a:pPr>
              <a:buFont typeface="Arial"/>
              <a:buChar char="•"/>
            </a:pPr>
            <a:endParaRPr lang="en-US" sz="2000" b="0" dirty="0" smtClean="0"/>
          </a:p>
          <a:p>
            <a:endParaRPr lang="en-US" dirty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6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Correctness Example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3579849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sz="2000" b="0" dirty="0" smtClean="0"/>
          </a:p>
          <a:p>
            <a:r>
              <a:rPr lang="en-US" sz="2000" b="0" i="1" dirty="0"/>
              <a:t>Nonparallel </a:t>
            </a:r>
            <a:r>
              <a:rPr lang="en-US" sz="2000" b="0" i="1" dirty="0" smtClean="0"/>
              <a:t>Structure</a:t>
            </a:r>
          </a:p>
          <a:p>
            <a:r>
              <a:rPr lang="en-US" sz="2000" b="0" dirty="0"/>
              <a:t>	The computer operator’s duties are completing the log, starting and stopping all runs, and to make minor repairs.</a:t>
            </a:r>
          </a:p>
          <a:p>
            <a:endParaRPr lang="en-US" sz="2000" b="0" dirty="0"/>
          </a:p>
          <a:p>
            <a:r>
              <a:rPr lang="en-US" sz="2000" b="0" dirty="0"/>
              <a:t>Parallel </a:t>
            </a:r>
            <a:r>
              <a:rPr lang="en-US" sz="2000" b="0" dirty="0" smtClean="0"/>
              <a:t>Structure</a:t>
            </a:r>
          </a:p>
          <a:p>
            <a:r>
              <a:rPr lang="en-US" sz="2000" b="0" dirty="0"/>
              <a:t>	The computer operator’s duties are to complete the log, start and stop all runs, and make minor repairs</a:t>
            </a:r>
            <a:r>
              <a:rPr lang="en-US" sz="2000" b="0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0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Concision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35798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Edit </a:t>
            </a:r>
            <a:r>
              <a:rPr lang="en-US" sz="2000" b="0" dirty="0"/>
              <a:t>long sentences and paragraphs to communicate more quickly </a:t>
            </a:r>
            <a:r>
              <a:rPr lang="en-US" sz="2000" b="0" dirty="0" smtClean="0"/>
              <a:t>and efficiently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Check to make sure that each paragraph only contains one idea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Eliminate “throw away words” like very, this, that, etc</a:t>
            </a:r>
            <a:r>
              <a:rPr lang="en-US" sz="20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Avoid dangling modifiers (e.g. “Follow the road west,” not “Follow the road west in direction”)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Provide relevant, necessary information only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/>
              <a:t>“Need to know” instead of “Nice to know” applies here too</a:t>
            </a:r>
            <a:endParaRPr lang="en-US" sz="2000" b="0" dirty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6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Concision Example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3579849"/>
          </a:xfrm>
        </p:spPr>
        <p:txBody>
          <a:bodyPr/>
          <a:lstStyle/>
          <a:p>
            <a:r>
              <a:rPr lang="en-US" sz="2000" b="0" i="1" dirty="0" smtClean="0"/>
              <a:t>Weak</a:t>
            </a:r>
          </a:p>
          <a:p>
            <a:r>
              <a:rPr lang="en-US" sz="2000" b="0" dirty="0"/>
              <a:t>	You will quickly come to the conclusion that unless you communicate in a consistent manner, you will jeopardize your relationship with your </a:t>
            </a:r>
            <a:r>
              <a:rPr lang="en-US" sz="2000" b="0" dirty="0" smtClean="0"/>
              <a:t>coworkers.</a:t>
            </a:r>
            <a:endParaRPr lang="en-US" sz="2000" b="0" dirty="0"/>
          </a:p>
          <a:p>
            <a:r>
              <a:rPr lang="en-US" sz="2000" b="0" i="1" dirty="0" smtClean="0"/>
              <a:t>Better</a:t>
            </a:r>
          </a:p>
          <a:p>
            <a:r>
              <a:rPr lang="en-US" sz="2000" b="0" dirty="0"/>
              <a:t>	If you do not communicate in a consistent manner, you will jeopardize your relationship with your </a:t>
            </a:r>
            <a:r>
              <a:rPr lang="en-US" sz="2000" b="0" dirty="0" smtClean="0"/>
              <a:t>coworkers.</a:t>
            </a:r>
            <a:endParaRPr lang="en-US" sz="2000" b="0" dirty="0"/>
          </a:p>
          <a:p>
            <a:r>
              <a:rPr lang="en-US" sz="2000" b="0" i="1" dirty="0" smtClean="0"/>
              <a:t>Concise</a:t>
            </a:r>
          </a:p>
          <a:p>
            <a:r>
              <a:rPr lang="en-US" sz="2000" b="0" dirty="0"/>
              <a:t>	Communication consistency builds trust with </a:t>
            </a:r>
            <a:r>
              <a:rPr lang="en-US" sz="2000" b="0" dirty="0" smtClean="0"/>
              <a:t>coworkers.</a:t>
            </a:r>
            <a:endParaRPr lang="en-US" sz="2000" b="0" dirty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8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Confidence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When </a:t>
            </a:r>
            <a:r>
              <a:rPr lang="en-US" sz="2000" b="0" dirty="0"/>
              <a:t>responding to a request, clearly state what you are responding </a:t>
            </a:r>
            <a:r>
              <a:rPr lang="en-US" sz="2000" b="0" dirty="0" smtClean="0"/>
              <a:t>to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Sustain a professional yet conversational tone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Use active verbs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Don’t hedge </a:t>
            </a:r>
            <a:r>
              <a:rPr lang="en-US" sz="2000" b="0" dirty="0" smtClean="0">
                <a:sym typeface="Wingdings"/>
              </a:rPr>
              <a:t>Be direct and get to the point as soon as possible</a:t>
            </a:r>
            <a:endParaRPr lang="en-US" sz="2000" b="0" dirty="0" smtClean="0"/>
          </a:p>
          <a:p>
            <a:pPr>
              <a:buFont typeface="Arial"/>
              <a:buChar char="•"/>
            </a:pPr>
            <a:r>
              <a:rPr lang="en-US" sz="2000" b="0" dirty="0" smtClean="0"/>
              <a:t>Avoid negative wording</a:t>
            </a:r>
            <a:r>
              <a:rPr lang="en-US" sz="2000" b="0" dirty="0" smtClean="0">
                <a:sym typeface="Wingdings"/>
              </a:rPr>
              <a:t> Stay positive</a:t>
            </a:r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6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Confidence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368540" cy="56811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Example 1</a:t>
            </a:r>
          </a:p>
          <a:p>
            <a:pPr>
              <a:spcBef>
                <a:spcPts val="0"/>
              </a:spcBef>
            </a:pPr>
            <a:r>
              <a:rPr lang="en-US" sz="2000" b="0" i="1" dirty="0" smtClean="0"/>
              <a:t>Lacks Confidence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It will behoove us to henceforth complete all documentation within two business days.</a:t>
            </a:r>
          </a:p>
          <a:p>
            <a:pPr>
              <a:spcBef>
                <a:spcPts val="0"/>
              </a:spcBef>
            </a:pPr>
            <a:r>
              <a:rPr lang="en-US" sz="2000" b="0" i="1" dirty="0" smtClean="0"/>
              <a:t>Confident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	We need to complete all forms within two business days.</a:t>
            </a:r>
          </a:p>
          <a:p>
            <a:pPr>
              <a:spcBef>
                <a:spcPts val="0"/>
              </a:spcBef>
            </a:pPr>
            <a:endParaRPr lang="en-US" sz="2000" b="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Example 2</a:t>
            </a:r>
          </a:p>
          <a:p>
            <a:pPr>
              <a:spcBef>
                <a:spcPts val="0"/>
              </a:spcBef>
            </a:pPr>
            <a:r>
              <a:rPr lang="en-US" sz="2000" b="0" i="1" dirty="0" smtClean="0"/>
              <a:t>Lacks Confidence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	Given the findings in the data, we may consider implementing a new policy on back-ordering.</a:t>
            </a:r>
            <a:endParaRPr lang="en-US" sz="2000" b="0" dirty="0"/>
          </a:p>
          <a:p>
            <a:pPr>
              <a:spcBef>
                <a:spcPts val="0"/>
              </a:spcBef>
            </a:pPr>
            <a:r>
              <a:rPr lang="en-US" sz="2000" b="0" i="1" dirty="0" smtClean="0"/>
              <a:t>Confident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	Given the data, we should implement a new policy on back-ordering.</a:t>
            </a:r>
          </a:p>
          <a:p>
            <a:pPr>
              <a:spcBef>
                <a:spcPts val="0"/>
              </a:spcBef>
            </a:pPr>
            <a:endParaRPr lang="en-US" sz="2000" b="0" u="sng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Example 3</a:t>
            </a:r>
          </a:p>
          <a:p>
            <a:pPr>
              <a:spcBef>
                <a:spcPts val="0"/>
              </a:spcBef>
            </a:pPr>
            <a:r>
              <a:rPr lang="en-US" sz="2000" b="0" i="1" dirty="0" smtClean="0"/>
              <a:t>Lacks Confidence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Though</a:t>
            </a:r>
            <a:r>
              <a:rPr lang="en-US" sz="2000" b="0" dirty="0" smtClean="0"/>
              <a:t> our firm </a:t>
            </a:r>
            <a:r>
              <a:rPr lang="en-US" sz="2000" b="0" dirty="0"/>
              <a:t>had several more analyses to conduct, it seems apparent that the results have changed</a:t>
            </a:r>
          </a:p>
          <a:p>
            <a:pPr>
              <a:spcBef>
                <a:spcPts val="0"/>
              </a:spcBef>
            </a:pPr>
            <a:r>
              <a:rPr lang="en-US" sz="2000" b="0" i="1" dirty="0" smtClean="0"/>
              <a:t>Confident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	Our firm’s results </a:t>
            </a:r>
            <a:r>
              <a:rPr lang="en-US" sz="2000" b="0" dirty="0"/>
              <a:t>have changed.</a:t>
            </a:r>
          </a:p>
          <a:p>
            <a:pPr>
              <a:spcBef>
                <a:spcPts val="0"/>
              </a:spcBef>
            </a:pPr>
            <a:endParaRPr lang="en-US" sz="2000" b="0" dirty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0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Consideration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5604972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2200" b="0" dirty="0" smtClean="0"/>
              <a:t>Keep the focus on the reader or audience</a:t>
            </a:r>
          </a:p>
          <a:p>
            <a:pPr>
              <a:buFont typeface="Arial"/>
              <a:buChar char="•"/>
            </a:pPr>
            <a:r>
              <a:rPr lang="en-US" sz="2200" b="0" dirty="0" smtClean="0"/>
              <a:t>Use inclusive, non-sexist language</a:t>
            </a:r>
          </a:p>
          <a:p>
            <a:pPr lvl="2">
              <a:buFont typeface="Arial"/>
              <a:buChar char="•"/>
            </a:pPr>
            <a:r>
              <a:rPr lang="en-US" sz="2200" dirty="0" smtClean="0"/>
              <a:t>e.g. Not “Mailman” but “Mail Carrier”</a:t>
            </a:r>
          </a:p>
          <a:p>
            <a:pPr>
              <a:buFont typeface="Arial"/>
              <a:buChar char="•"/>
            </a:pPr>
            <a:r>
              <a:rPr lang="en-US" sz="2200" b="0" dirty="0" smtClean="0"/>
              <a:t>Be sincere and polite</a:t>
            </a:r>
          </a:p>
          <a:p>
            <a:pPr>
              <a:buFont typeface="Arial"/>
              <a:buChar char="•"/>
            </a:pPr>
            <a:r>
              <a:rPr lang="en-US" sz="2200" b="0" dirty="0" smtClean="0"/>
              <a:t>Avoid jargon, but do use specialized language when addressing specialized audiences (e.g., Know your audience)</a:t>
            </a:r>
          </a:p>
          <a:p>
            <a:pPr>
              <a:buFont typeface="Arial"/>
              <a:buChar char="•"/>
            </a:pPr>
            <a:r>
              <a:rPr lang="en-US" sz="2200" b="0" dirty="0" smtClean="0"/>
              <a:t>Make information accessible</a:t>
            </a:r>
          </a:p>
          <a:p>
            <a:pPr lvl="3">
              <a:buNone/>
            </a:pPr>
            <a:r>
              <a:rPr lang="en-US" sz="2200" dirty="0" smtClean="0"/>
              <a:t>--Use </a:t>
            </a:r>
            <a:r>
              <a:rPr lang="en-US" sz="2200" b="0" dirty="0" smtClean="0"/>
              <a:t>bullet points and clear headers</a:t>
            </a:r>
          </a:p>
          <a:p>
            <a:pPr lvl="3">
              <a:buNone/>
            </a:pPr>
            <a:r>
              <a:rPr lang="en-US" sz="2200" dirty="0" smtClean="0"/>
              <a:t>--Use data visuals (tables and figures)</a:t>
            </a:r>
            <a:endParaRPr lang="en-US" sz="2200" b="0" dirty="0" smtClean="0"/>
          </a:p>
          <a:p>
            <a:pPr>
              <a:buFont typeface="Arial"/>
              <a:buChar char="•"/>
            </a:pPr>
            <a:r>
              <a:rPr lang="en-US" sz="2200" b="0" dirty="0" smtClean="0"/>
              <a:t>Keep your messages appropriate length for the genre (e.g., avoid long emails, long memos, etc.)</a:t>
            </a:r>
          </a:p>
          <a:p>
            <a:pPr>
              <a:buFont typeface="Arial"/>
              <a:buChar char="•"/>
            </a:pPr>
            <a:r>
              <a:rPr lang="en-US" sz="2200" b="0" dirty="0" smtClean="0"/>
              <a:t>Write with “You attitude”</a:t>
            </a:r>
          </a:p>
          <a:p>
            <a:pPr>
              <a:buFont typeface="Arial"/>
              <a:buChar char="•"/>
            </a:pPr>
            <a:r>
              <a:rPr lang="en-US" sz="2200" b="0" dirty="0" smtClean="0"/>
              <a:t>Avoid </a:t>
            </a:r>
            <a:r>
              <a:rPr lang="en-US" sz="2200" b="0" dirty="0"/>
              <a:t>use of second person in negative situations</a:t>
            </a:r>
          </a:p>
          <a:p>
            <a:pPr>
              <a:buFont typeface="Arial"/>
              <a:buChar char="•"/>
            </a:pPr>
            <a:endParaRPr lang="en-US" sz="2000" i="1" dirty="0"/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 marL="0" indent="0"/>
            <a:endParaRPr lang="en-US" dirty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6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Consideration Example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446197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Example 1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b="0" i="1" dirty="0" smtClean="0"/>
              <a:t>Lacks you-attitude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	I </a:t>
            </a:r>
            <a:r>
              <a:rPr lang="en-US" sz="2000" b="0" dirty="0"/>
              <a:t>will issue a $25.00  credit to you on your December invoice</a:t>
            </a:r>
            <a:r>
              <a:rPr lang="en-US" sz="2000" b="0" dirty="0" smtClean="0"/>
              <a:t>.</a:t>
            </a:r>
          </a:p>
          <a:p>
            <a:pPr>
              <a:spcBef>
                <a:spcPts val="0"/>
              </a:spcBef>
            </a:pPr>
            <a:endParaRPr lang="en-US" sz="2000" b="0" dirty="0" smtClean="0"/>
          </a:p>
          <a:p>
            <a:pPr>
              <a:spcBef>
                <a:spcPts val="0"/>
              </a:spcBef>
            </a:pPr>
            <a:r>
              <a:rPr lang="en-US" sz="2000" b="0" i="1" dirty="0" smtClean="0"/>
              <a:t>Shows you-attitude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	You will receive a $25.00 credit on your December invoice</a:t>
            </a:r>
          </a:p>
          <a:p>
            <a:pPr>
              <a:spcBef>
                <a:spcPts val="0"/>
              </a:spcBef>
            </a:pPr>
            <a:endParaRPr lang="en-US" sz="2000" b="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Example 2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b="0" i="1" dirty="0" smtClean="0"/>
              <a:t>Lacks you-attitude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	After </a:t>
            </a:r>
            <a:r>
              <a:rPr lang="en-US" sz="2000" b="0" dirty="0"/>
              <a:t>September 15,</a:t>
            </a:r>
            <a:r>
              <a:rPr lang="en-US" sz="2000" b="0" dirty="0" smtClean="0"/>
              <a:t> we will </a:t>
            </a:r>
            <a:r>
              <a:rPr lang="en-US" sz="2000" b="0" dirty="0"/>
              <a:t>drop all students who have not signed and returned their Acceptable Use Form</a:t>
            </a:r>
            <a:r>
              <a:rPr lang="en-US" sz="2000" b="0" dirty="0" smtClean="0"/>
              <a:t>.</a:t>
            </a:r>
          </a:p>
          <a:p>
            <a:pPr>
              <a:spcBef>
                <a:spcPts val="0"/>
              </a:spcBef>
            </a:pPr>
            <a:endParaRPr lang="en-US" sz="2000" b="0" dirty="0" smtClean="0"/>
          </a:p>
          <a:p>
            <a:pPr>
              <a:spcBef>
                <a:spcPts val="0"/>
              </a:spcBef>
            </a:pPr>
            <a:r>
              <a:rPr lang="en-US" sz="2000" b="0" i="1" dirty="0"/>
              <a:t>With you </a:t>
            </a:r>
            <a:r>
              <a:rPr lang="en-US" sz="2000" b="0" i="1" dirty="0" smtClean="0"/>
              <a:t>attitude</a:t>
            </a:r>
            <a:endParaRPr lang="en-US" sz="2000" b="0" dirty="0" smtClean="0"/>
          </a:p>
          <a:p>
            <a:pPr>
              <a:spcBef>
                <a:spcPts val="0"/>
              </a:spcBef>
            </a:pPr>
            <a:r>
              <a:rPr lang="en-US" sz="2000" b="0" dirty="0"/>
              <a:t>	Please protect your enrollment. Sign and return your Acceptable Use Form by September 15. </a:t>
            </a:r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1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What is business writing?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b="0" dirty="0" smtClean="0"/>
              <a:t>Essential for every person to know in </a:t>
            </a:r>
            <a:r>
              <a:rPr lang="en-US" sz="2000" b="0" i="1" dirty="0" smtClean="0"/>
              <a:t>every</a:t>
            </a:r>
            <a:r>
              <a:rPr lang="en-US" sz="2000" b="0" dirty="0" smtClean="0"/>
              <a:t> profession—What kinds of students/majors will be work with in the HWI?</a:t>
            </a:r>
          </a:p>
          <a:p>
            <a:endParaRPr lang="en-US" sz="2000" b="0" dirty="0" smtClean="0"/>
          </a:p>
          <a:p>
            <a:pPr>
              <a:buFont typeface="Arial"/>
              <a:buChar char="•"/>
            </a:pPr>
            <a:r>
              <a:rPr lang="en-US" sz="2000" b="0" dirty="0" smtClean="0"/>
              <a:t>Involves all communications internal and external to an organization, including communications that are:</a:t>
            </a:r>
          </a:p>
          <a:p>
            <a:pPr lvl="3">
              <a:buNone/>
            </a:pPr>
            <a:r>
              <a:rPr lang="en-US" sz="2000" dirty="0" smtClean="0"/>
              <a:t>-- Print and digital</a:t>
            </a:r>
          </a:p>
          <a:p>
            <a:pPr lvl="3">
              <a:buNone/>
            </a:pPr>
            <a:r>
              <a:rPr lang="en-US" sz="2000" dirty="0" smtClean="0"/>
              <a:t>-- Visual and verbal</a:t>
            </a:r>
          </a:p>
          <a:p>
            <a:pPr lvl="3">
              <a:buNone/>
            </a:pPr>
            <a:r>
              <a:rPr lang="en-US" sz="2000" dirty="0" smtClean="0"/>
              <a:t>-- Qualitative and quantitative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875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Tips for Business Writing Process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000" b="0" dirty="0" smtClean="0"/>
              <a:t>Study samples; learn company/organization genres and expectations; ask colleagues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Keep a file of excellent company/organization correspondence so you have models to follow when you are called on to write in a particular genre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Analyze audience, purpose, context and make decisions-accordingly; focus on “you-attitude.”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Follow drafting and revision process, even in tight timeframe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Have colleagues read materials before sending out</a:t>
            </a:r>
          </a:p>
          <a:p>
            <a:pPr>
              <a:buFont typeface="Arial"/>
              <a:buChar char="•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995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860" y="365760"/>
            <a:ext cx="7520940" cy="548640"/>
          </a:xfrm>
        </p:spPr>
        <p:txBody>
          <a:bodyPr/>
          <a:lstStyle/>
          <a:p>
            <a:r>
              <a:rPr lang="en-US" b="1" cap="small" dirty="0" smtClean="0"/>
              <a:t>Common Business Genres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3579849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000" b="0" dirty="0" smtClean="0"/>
              <a:t>Emails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Memos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Letters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Proposals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Reports</a:t>
            </a:r>
          </a:p>
          <a:p>
            <a:pPr lvl="3">
              <a:buNone/>
            </a:pPr>
            <a:r>
              <a:rPr lang="en-US" sz="2000" dirty="0" smtClean="0"/>
              <a:t>-- Recommendation</a:t>
            </a:r>
          </a:p>
          <a:p>
            <a:pPr lvl="3">
              <a:buNone/>
            </a:pPr>
            <a:r>
              <a:rPr lang="en-US" sz="2000" dirty="0" smtClean="0"/>
              <a:t>-- Progress</a:t>
            </a:r>
          </a:p>
          <a:p>
            <a:pPr lvl="3">
              <a:buNone/>
            </a:pPr>
            <a:r>
              <a:rPr lang="en-US" sz="2000" dirty="0" smtClean="0"/>
              <a:t>-- Evaluation</a:t>
            </a:r>
          </a:p>
          <a:p>
            <a:pPr lvl="3">
              <a:buNone/>
            </a:pPr>
            <a:r>
              <a:rPr lang="en-US" sz="2000" dirty="0" smtClean="0"/>
              <a:t>-- Annual Update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Resumes &amp; Cover letters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Presentations &amp; Data Visuals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Social Networking / Social Media (Tweets, blogs, videos, etc.)</a:t>
            </a:r>
            <a:endParaRPr lang="en-US" sz="2000" b="0" dirty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7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Rhetoric: The Core of Business Writing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000" b="0" dirty="0" smtClean="0"/>
              <a:t>Art of effective communication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Central part of curriculum in Western education for over 2,500 years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Required in business education programs since late 19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-century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Essential elements:</a:t>
            </a:r>
          </a:p>
          <a:p>
            <a:pPr lvl="3">
              <a:buNone/>
            </a:pPr>
            <a:r>
              <a:rPr lang="en-US" sz="2000" dirty="0" smtClean="0"/>
              <a:t>-- Audience</a:t>
            </a:r>
          </a:p>
          <a:p>
            <a:pPr lvl="3">
              <a:buNone/>
            </a:pPr>
            <a:r>
              <a:rPr lang="en-US" sz="2000" dirty="0" smtClean="0"/>
              <a:t>-- Purpose</a:t>
            </a:r>
          </a:p>
          <a:p>
            <a:pPr lvl="3">
              <a:buNone/>
            </a:pPr>
            <a:r>
              <a:rPr lang="en-US" sz="2000" dirty="0" smtClean="0"/>
              <a:t>-- Context</a:t>
            </a:r>
          </a:p>
          <a:p>
            <a:pPr lvl="3">
              <a:buNone/>
            </a:pPr>
            <a:r>
              <a:rPr lang="en-US" sz="2000" dirty="0" smtClean="0"/>
              <a:t>-- Message/Genre/Technologies of Delivery</a:t>
            </a:r>
          </a:p>
          <a:p>
            <a:endParaRPr lang="en-US" sz="2000" b="0" dirty="0" smtClean="0"/>
          </a:p>
          <a:p>
            <a:pPr>
              <a:buFont typeface="Arial"/>
              <a:buChar char="•"/>
            </a:pPr>
            <a:endParaRPr lang="en-US" sz="2000" b="0" dirty="0"/>
          </a:p>
        </p:txBody>
      </p:sp>
      <p:pic>
        <p:nvPicPr>
          <p:cNvPr id="6" name="Picture 5" descr="horz 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100" y="5334000"/>
            <a:ext cx="80645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75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hetoricalTriangle_image-17njvy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75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660" y="594360"/>
            <a:ext cx="7520940" cy="548640"/>
          </a:xfrm>
        </p:spPr>
        <p:txBody>
          <a:bodyPr/>
          <a:lstStyle/>
          <a:p>
            <a:r>
              <a:rPr lang="en-US" b="1" cap="small" dirty="0" smtClean="0"/>
              <a:t>Analyzing the Rhetoric of a Business Communication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677951"/>
            <a:ext cx="7520940" cy="5180049"/>
          </a:xfrm>
        </p:spPr>
        <p:txBody>
          <a:bodyPr>
            <a:normAutofit/>
          </a:bodyPr>
          <a:lstStyle/>
          <a:p>
            <a:r>
              <a:rPr lang="en-US" sz="2162" b="0" dirty="0" smtClean="0"/>
              <a:t>Asking key interrelated questions:</a:t>
            </a:r>
          </a:p>
          <a:p>
            <a:pPr>
              <a:buFont typeface="Arial"/>
              <a:buChar char="•"/>
            </a:pPr>
            <a:r>
              <a:rPr lang="en-US" sz="2162" b="0" dirty="0" smtClean="0"/>
              <a:t>Who is the author or who are the authors?</a:t>
            </a:r>
          </a:p>
          <a:p>
            <a:pPr>
              <a:buFont typeface="Arial"/>
              <a:buChar char="•"/>
            </a:pPr>
            <a:r>
              <a:rPr lang="en-US" sz="2162" b="0" dirty="0" smtClean="0"/>
              <a:t>What is the context? Is this an internal or external communication?</a:t>
            </a:r>
          </a:p>
          <a:p>
            <a:pPr>
              <a:buFont typeface="Arial"/>
              <a:buChar char="•"/>
            </a:pPr>
            <a:r>
              <a:rPr lang="en-US" sz="2162" b="0" dirty="0" smtClean="0"/>
              <a:t>Who is the primary audience? Are there any secondary or tertiary audiences?</a:t>
            </a:r>
          </a:p>
          <a:p>
            <a:pPr>
              <a:buFont typeface="Arial"/>
              <a:buChar char="•"/>
            </a:pPr>
            <a:r>
              <a:rPr lang="en-US" sz="2162" b="0" dirty="0" smtClean="0"/>
              <a:t>What is the primary purpose? Are there any secondary or tertiary purposes?</a:t>
            </a:r>
          </a:p>
          <a:p>
            <a:pPr>
              <a:buFont typeface="Arial"/>
              <a:buChar char="•"/>
            </a:pPr>
            <a:r>
              <a:rPr lang="en-US" sz="2162" b="0" dirty="0" smtClean="0"/>
              <a:t>What is the genre? How might this be circulated/delivered?</a:t>
            </a:r>
          </a:p>
          <a:p>
            <a:endParaRPr lang="en-US" sz="2595" dirty="0" smtClean="0">
              <a:solidFill>
                <a:srgbClr val="FF6600"/>
              </a:solidFill>
            </a:endParaRPr>
          </a:p>
          <a:p>
            <a:endParaRPr lang="en-US" sz="2595" dirty="0" smtClean="0">
              <a:solidFill>
                <a:srgbClr val="FF6600"/>
              </a:solidFill>
            </a:endParaRPr>
          </a:p>
          <a:p>
            <a:endParaRPr lang="en-US" sz="2595" dirty="0" smtClean="0">
              <a:solidFill>
                <a:srgbClr val="FF6600"/>
              </a:solidFill>
            </a:endParaRP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pic>
        <p:nvPicPr>
          <p:cNvPr id="5" name="Picture 4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75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Business Communication (Comparative Example)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Two apology letters from corporations to customers and shareholders—</a:t>
            </a:r>
          </a:p>
          <a:p>
            <a:r>
              <a:rPr lang="en-US" sz="1800" dirty="0" smtClean="0"/>
              <a:t>Which is more successful? Why? </a:t>
            </a:r>
          </a:p>
          <a:p>
            <a:endParaRPr lang="en-US" sz="1800" dirty="0" smtClean="0"/>
          </a:p>
          <a:p>
            <a:r>
              <a:rPr lang="en-US" sz="1800" dirty="0" smtClean="0"/>
              <a:t>Example 1, the Apple Maps apology: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FF6600"/>
                </a:solidFill>
                <a:hlinkClick r:id="rId3"/>
              </a:rPr>
              <a:t>http</a:t>
            </a:r>
            <a:r>
              <a:rPr lang="en-US" sz="1800" dirty="0">
                <a:solidFill>
                  <a:srgbClr val="FF6600"/>
                </a:solidFill>
                <a:hlinkClick r:id="rId3"/>
              </a:rPr>
              <a:t>://www.apple.com/letter-from-tim-cook-on-maps/</a:t>
            </a:r>
            <a:endParaRPr lang="en-US" sz="1800" dirty="0" smtClean="0">
              <a:solidFill>
                <a:srgbClr val="FF6600"/>
              </a:solidFill>
            </a:endParaRPr>
          </a:p>
          <a:p>
            <a:endParaRPr lang="en-US" sz="1800" dirty="0" smtClean="0"/>
          </a:p>
          <a:p>
            <a:r>
              <a:rPr lang="en-US" sz="1800" dirty="0" smtClean="0"/>
              <a:t>Example 2, the Netflix/Quikster apology: </a:t>
            </a:r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://blog.netflix.com/2011/09/explanation-and-some-reflections.html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43423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6C’s of Business Communications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357984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Clarity: </a:t>
            </a:r>
            <a:r>
              <a:rPr lang="en-US" sz="2000" b="0" dirty="0" smtClean="0"/>
              <a:t>Get to the point and stick to it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Coherence: </a:t>
            </a:r>
            <a:r>
              <a:rPr lang="en-US" sz="2000" b="0" dirty="0" smtClean="0"/>
              <a:t>Follow genre conventions and avoid extraneous material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Correctness: </a:t>
            </a:r>
            <a:r>
              <a:rPr lang="en-US" sz="2000" b="0" dirty="0" smtClean="0"/>
              <a:t>Ensure your information is accurate and ethical and free of errors in grammar, syntax, spelling, etc.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Conciseness: </a:t>
            </a:r>
            <a:r>
              <a:rPr lang="en-US" sz="2000" b="0" dirty="0" smtClean="0"/>
              <a:t>To quote Strunk &amp; White, “Omit needless words!”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Confidence: </a:t>
            </a:r>
            <a:r>
              <a:rPr lang="en-US" sz="2000" b="0" dirty="0" smtClean="0"/>
              <a:t>Unless needed, avoid hedging conclusions/recommendations; use appropriate tone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Consideration: </a:t>
            </a:r>
            <a:r>
              <a:rPr lang="en-US" sz="2000" b="0" dirty="0" smtClean="0"/>
              <a:t>Show a “You-attitude” toward readers; put needs of audience at fore as you plan your document</a:t>
            </a:r>
          </a:p>
          <a:p>
            <a:endParaRPr lang="en-US" dirty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6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Clarity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5071572"/>
          </a:xfrm>
        </p:spPr>
        <p:txBody>
          <a:bodyPr>
            <a:normAutofit/>
          </a:bodyPr>
          <a:lstStyle/>
          <a:p>
            <a:pPr marL="0" indent="0"/>
            <a:r>
              <a:rPr lang="en-US" sz="2000" b="0" dirty="0" smtClean="0"/>
              <a:t>Clarity eliminates ambiguity for readers, and is equally important at sentence level and at the level of document organization. 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When </a:t>
            </a:r>
            <a:r>
              <a:rPr lang="en-US" sz="2000" b="0" dirty="0"/>
              <a:t>responding to a request, clearly state what you are responding </a:t>
            </a:r>
            <a:r>
              <a:rPr lang="en-US" sz="2000" b="0" dirty="0" smtClean="0"/>
              <a:t>to (e.g. the subject line of an email)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Remain on topic; avoid digression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Use everyday (but professional) language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Arrange Sentences Strategically</a:t>
            </a:r>
          </a:p>
          <a:p>
            <a:pPr lvl="3">
              <a:buFont typeface="+mj-lt"/>
              <a:buAutoNum type="arabicPeriod"/>
            </a:pPr>
            <a:r>
              <a:rPr lang="en-US" sz="2000" dirty="0" smtClean="0"/>
              <a:t>Make your main ideas the subject of the sentence</a:t>
            </a:r>
          </a:p>
          <a:p>
            <a:pPr lvl="3">
              <a:buFont typeface="+mj-lt"/>
              <a:buAutoNum type="arabicPeriod"/>
            </a:pPr>
            <a:r>
              <a:rPr lang="en-US" sz="2000" dirty="0" smtClean="0"/>
              <a:t>Eliminate “Throat Clearing” openers like “There” or “It”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Consider headings, bullet points, and spacing, where appropriate</a:t>
            </a:r>
          </a:p>
          <a:p>
            <a:pPr>
              <a:buFont typeface="Arial"/>
              <a:buChar char="•"/>
            </a:pPr>
            <a:r>
              <a:rPr lang="en-US" sz="2000" b="0" dirty="0"/>
              <a:t>Use </a:t>
            </a:r>
            <a:r>
              <a:rPr lang="en-US" sz="2000" b="0" dirty="0" smtClean="0"/>
              <a:t>strong verbs</a:t>
            </a:r>
            <a:r>
              <a:rPr lang="en-US" sz="2000" b="0" dirty="0"/>
              <a:t>: eliminate is, am, was, were, are, being</a:t>
            </a:r>
          </a:p>
          <a:p>
            <a:pPr>
              <a:buFont typeface="Arial"/>
              <a:buChar char="•"/>
            </a:pPr>
            <a:r>
              <a:rPr lang="en-US" sz="2000" b="0" dirty="0"/>
              <a:t>Avoid </a:t>
            </a:r>
            <a:r>
              <a:rPr lang="en-US" sz="2000" b="0" dirty="0" smtClean="0"/>
              <a:t>passive voice</a:t>
            </a:r>
            <a:endParaRPr lang="en-US" sz="2000" b="0" dirty="0"/>
          </a:p>
          <a:p>
            <a:pPr>
              <a:buFont typeface="Arial"/>
              <a:buChar char="•"/>
            </a:pPr>
            <a:endParaRPr lang="en-US" sz="2000" b="0" dirty="0" smtClean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6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365760"/>
            <a:ext cx="7520940" cy="548640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Clarity Examples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460" y="1100628"/>
            <a:ext cx="7520940" cy="50715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Example 1</a:t>
            </a:r>
          </a:p>
          <a:p>
            <a:pPr>
              <a:spcBef>
                <a:spcPts val="0"/>
              </a:spcBef>
            </a:pPr>
            <a:r>
              <a:rPr lang="en-US" sz="2000" b="0" i="1" dirty="0" smtClean="0"/>
              <a:t>Unclear </a:t>
            </a:r>
            <a:r>
              <a:rPr lang="en-US" sz="2000" b="0" i="1" dirty="0"/>
              <a:t>(and passive</a:t>
            </a:r>
            <a:r>
              <a:rPr lang="en-US" sz="2000" b="0" i="1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Merchants were created to act as an intermediary between </a:t>
            </a:r>
            <a:r>
              <a:rPr lang="en-US" sz="2000" b="0" dirty="0" smtClean="0"/>
              <a:t>producers.</a:t>
            </a:r>
            <a:endParaRPr lang="en-US" sz="2000" b="0" dirty="0"/>
          </a:p>
          <a:p>
            <a:pPr>
              <a:spcBef>
                <a:spcPts val="0"/>
              </a:spcBef>
            </a:pPr>
            <a:r>
              <a:rPr lang="en-US" sz="2000" b="0" i="1" dirty="0"/>
              <a:t>Clear (and </a:t>
            </a:r>
            <a:r>
              <a:rPr lang="en-US" sz="2000" b="0" i="1" dirty="0" smtClean="0"/>
              <a:t>active)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Merchants acted as intermediaries between </a:t>
            </a:r>
            <a:r>
              <a:rPr lang="en-US" sz="2000" b="0" dirty="0" smtClean="0"/>
              <a:t>producers.</a:t>
            </a:r>
          </a:p>
          <a:p>
            <a:pPr>
              <a:spcBef>
                <a:spcPts val="0"/>
              </a:spcBef>
            </a:pPr>
            <a:endParaRPr lang="en-US" sz="2000" b="0" dirty="0" smtClean="0"/>
          </a:p>
          <a:p>
            <a:pPr>
              <a:spcBef>
                <a:spcPts val="0"/>
              </a:spcBef>
            </a:pPr>
            <a:endParaRPr lang="en-US" sz="2000" b="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Example 2</a:t>
            </a:r>
          </a:p>
          <a:p>
            <a:pPr>
              <a:spcBef>
                <a:spcPts val="0"/>
              </a:spcBef>
            </a:pPr>
            <a:r>
              <a:rPr lang="en-US" sz="2000" b="0" i="1" dirty="0" smtClean="0"/>
              <a:t>Unclear </a:t>
            </a:r>
            <a:r>
              <a:rPr lang="en-US" sz="2000" b="0" i="1" dirty="0"/>
              <a:t>(with</a:t>
            </a:r>
            <a:r>
              <a:rPr lang="en-US" sz="2000" b="0" i="1" dirty="0" smtClean="0"/>
              <a:t> pointless padding/“</a:t>
            </a:r>
            <a:r>
              <a:rPr lang="en-US" sz="2000" b="0" i="1" dirty="0"/>
              <a:t>Throat Clearer”</a:t>
            </a:r>
            <a:r>
              <a:rPr lang="en-US" sz="2000" b="0" i="1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000" b="0" dirty="0"/>
              <a:t>	There are a multitude of sources that can be drawn upon and used as models.</a:t>
            </a:r>
          </a:p>
          <a:p>
            <a:pPr>
              <a:spcBef>
                <a:spcPts val="0"/>
              </a:spcBef>
            </a:pPr>
            <a:r>
              <a:rPr lang="en-US" sz="2000" b="0" i="1" dirty="0"/>
              <a:t>Clear (without</a:t>
            </a:r>
            <a:r>
              <a:rPr lang="en-US" sz="2000" b="0" i="1" dirty="0" smtClean="0"/>
              <a:t> pointless padding/“</a:t>
            </a:r>
            <a:r>
              <a:rPr lang="en-US" sz="2000" b="0" i="1" dirty="0"/>
              <a:t>Throat Clearer”</a:t>
            </a:r>
            <a:r>
              <a:rPr lang="en-US" sz="2000" b="0" i="1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000" b="0" dirty="0" smtClean="0"/>
              <a:t>	We </a:t>
            </a:r>
            <a:r>
              <a:rPr lang="en-US" sz="2000" b="0" dirty="0"/>
              <a:t>can use a variety of models</a:t>
            </a:r>
            <a:r>
              <a:rPr lang="en-US" sz="2000" b="0" dirty="0" smtClean="0"/>
              <a:t>.</a:t>
            </a:r>
            <a:endParaRPr lang="en-US" sz="2000" dirty="0" smtClean="0"/>
          </a:p>
        </p:txBody>
      </p:sp>
      <p:pic>
        <p:nvPicPr>
          <p:cNvPr id="4" name="Picture 3" descr="ba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84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5458</TotalTime>
  <Words>1253</Words>
  <Application>Microsoft Macintosh PowerPoint</Application>
  <PresentationFormat>On-screen Show (4:3)</PresentationFormat>
  <Paragraphs>228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Angles</vt:lpstr>
      <vt:lpstr>Introduction to  Business Writing</vt:lpstr>
      <vt:lpstr>What is business writing?</vt:lpstr>
      <vt:lpstr>Rhetoric: The Core of Business Writing</vt:lpstr>
      <vt:lpstr>PowerPoint Presentation</vt:lpstr>
      <vt:lpstr>Analyzing the Rhetoric of a Business Communication</vt:lpstr>
      <vt:lpstr>Business Communication (Comparative Example)</vt:lpstr>
      <vt:lpstr>6C’s of Business Communications</vt:lpstr>
      <vt:lpstr>Clarity</vt:lpstr>
      <vt:lpstr>Clarity Examples</vt:lpstr>
      <vt:lpstr>Coherence</vt:lpstr>
      <vt:lpstr>Coherence Examples</vt:lpstr>
      <vt:lpstr>Correctness</vt:lpstr>
      <vt:lpstr>Correctness Example</vt:lpstr>
      <vt:lpstr>Concision</vt:lpstr>
      <vt:lpstr>Concision Example</vt:lpstr>
      <vt:lpstr>Confidence</vt:lpstr>
      <vt:lpstr>Confidence</vt:lpstr>
      <vt:lpstr>Consideration</vt:lpstr>
      <vt:lpstr>Consideration Example</vt:lpstr>
      <vt:lpstr>Tips for Business Writing Process</vt:lpstr>
      <vt:lpstr>Common Business Genres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 Writing</dc:title>
  <dc:creator>Kevin</dc:creator>
  <cp:lastModifiedBy>Dustin Edwards</cp:lastModifiedBy>
  <cp:revision>81</cp:revision>
  <dcterms:created xsi:type="dcterms:W3CDTF">2013-05-29T14:43:37Z</dcterms:created>
  <dcterms:modified xsi:type="dcterms:W3CDTF">2014-09-07T14:50:38Z</dcterms:modified>
</cp:coreProperties>
</file>